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5" r:id="rId8"/>
    <p:sldId id="263" r:id="rId9"/>
    <p:sldId id="264" r:id="rId10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893F"/>
    <a:srgbClr val="385E53"/>
    <a:srgbClr val="1F342E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25" d="100"/>
          <a:sy n="25" d="100"/>
        </p:scale>
        <p:origin x="1152" y="13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B2203-B127-4CE1-931E-4632F09A71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3085FB-48E8-41AC-A82D-D110ED3A23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3C893-9F88-4D5E-AEF3-2BA79557F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FAB82-5FC9-4EDC-BA09-F6E35A345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524CC-B89E-4D5D-BF24-9725C739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54863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0D9E9-49DE-432C-B4B1-D9E021EBA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54EB8B-AC6E-49C8-B0B8-DF568AB295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7E3A8E-D16B-4880-AC4D-A30D5744D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7E732-6704-406D-8320-6674D6B8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DE590-9D7B-44CE-B03F-084D68254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81880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42DB4A-491D-4432-BF31-A4D73D4588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9C9F80-ACBD-41BE-9E92-8C927AEE0C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980B-6CDE-4ABF-AC33-BF7EBA4A1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57B602-7018-43BA-96C7-148E22430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326C5-C6A8-43EB-A8FB-DB24F355B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95982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4076-D801-4357-913F-8DFAE8259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02BD58-814C-4DCE-AA5C-358BDC4CF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28AF1D-C206-41EF-8F34-8603B3C57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871A4-0071-4882-87B0-9CB0CAC36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8B76E8-5010-468D-AA86-1FCB4D4DE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332282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83FFE-E65F-40FC-888E-9AA2AB25B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5D522-C374-4D59-AFB1-0DF190882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2F910-C8FE-4F24-AD39-AA6CFD805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C500C-5874-47BA-AC24-165CA5512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01FCA-6C67-4C14-9403-7471B9546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45125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206F9-3C7A-49EF-AF5F-EA9FD0D24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A1E6C2-D0D3-46DA-B2CB-E57CDEFDB8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1D31B6-0516-4FBE-9A47-24CFA55D1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3236D1-15F7-4F75-A32E-8F037357A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242E14-8227-416D-A397-713EB6909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5E650F-6DDA-4BFD-98DE-0481372BB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70717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A5A51-5AFB-4169-8DDD-1A5D4E6F0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22C0C-ED22-422F-94DD-4FC44D8D7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68D6E9-8E0C-4C07-96AC-CC8D73A074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ABBF57-2F0A-4700-932D-AE4EDC9448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5DDD0-7E5A-4322-A150-EDE365AD3B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88CAFC-7E0F-4C3A-BFAC-5ACAED718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940F81-2F66-4F15-83D9-6B4C88AD3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1A9134-D008-4A76-8C19-32523BEB6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164532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BCE7B-6BA0-4740-9577-B1E91F53C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08A5CA-2050-460C-93A9-F31777DCB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B69377-E58E-418E-B796-B0ECD5C59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576551-121C-48E2-BDB7-B4FE602D2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61120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1DA2E0-02B0-472B-B274-8CAB21BCC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6FA17B-032F-4DEC-9F33-47D678DE7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375CB3-7EF5-45A8-B1D3-B3864E6A2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9055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FE968-92F8-4E18-9976-8174DD7DF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33530-690C-401E-A3DE-D6F240180F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DF226-F69D-4F0A-8183-8C1BE189CD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3A94B1-7EC0-4282-9C8F-CDC6E2AFB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4355E7-E729-4DD2-891C-19F478F64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0A6EB8-72F4-4AA4-9794-7F2B6FD64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112969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27252-E192-47C7-8069-582AFB72C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F29B47-2AD5-4882-AF00-A0B4545F1B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97AE14-3910-4CF7-AD0C-93034F9A6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B6421D-E590-40D1-A98F-8946678EE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85351-A9CC-4C87-B39C-689DF895C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B42C27-024D-4041-B2FA-9DE66720A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43023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9559CD-8F1F-4834-B62F-CC7C8D228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6D23CA-5309-41FD-80DE-1BA7FC540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42323-0960-4E50-88CC-36FD87CF7A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16A5C0-CC02-4200-9329-83070A5444BB}" type="datetimeFigureOut">
              <a:rPr lang="vi-VN" smtClean="0"/>
              <a:t>02/01/2023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643C8-5052-4B79-847E-E42D52FB4E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A13B9-7EF6-4B76-8E9B-83315AF41D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C4195-DE04-4FCC-9B05-0F79533B53D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31857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A field of plants with the sun setting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A40CDB40-264B-4A74-A52B-1FB40B868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73" r="4809"/>
          <a:stretch>
            <a:fillRect/>
          </a:stretch>
        </p:blipFill>
        <p:spPr>
          <a:xfrm>
            <a:off x="-87807" y="7202383"/>
            <a:ext cx="6533496" cy="7285556"/>
          </a:xfrm>
          <a:custGeom>
            <a:avLst/>
            <a:gdLst>
              <a:gd name="connsiteX0" fmla="*/ 2975854 w 6533496"/>
              <a:gd name="connsiteY0" fmla="*/ 0 h 7285556"/>
              <a:gd name="connsiteX1" fmla="*/ 6533496 w 6533496"/>
              <a:gd name="connsiteY1" fmla="*/ 0 h 7285556"/>
              <a:gd name="connsiteX2" fmla="*/ 3557642 w 6533496"/>
              <a:gd name="connsiteY2" fmla="*/ 7285556 h 7285556"/>
              <a:gd name="connsiteX3" fmla="*/ 0 w 6533496"/>
              <a:gd name="connsiteY3" fmla="*/ 7285556 h 728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3496" h="7285556">
                <a:moveTo>
                  <a:pt x="2975854" y="0"/>
                </a:moveTo>
                <a:lnTo>
                  <a:pt x="6533496" y="0"/>
                </a:lnTo>
                <a:lnTo>
                  <a:pt x="3557642" y="7285556"/>
                </a:lnTo>
                <a:lnTo>
                  <a:pt x="0" y="7285556"/>
                </a:lnTo>
                <a:close/>
              </a:path>
            </a:pathLst>
          </a:cu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361E628-D2C7-4028-8C85-BC515013E8C4}"/>
              </a:ext>
            </a:extLst>
          </p:cNvPr>
          <p:cNvSpPr/>
          <p:nvPr/>
        </p:nvSpPr>
        <p:spPr>
          <a:xfrm>
            <a:off x="6445689" y="-261256"/>
            <a:ext cx="8796594" cy="7380512"/>
          </a:xfrm>
          <a:custGeom>
            <a:avLst/>
            <a:gdLst>
              <a:gd name="connsiteX0" fmla="*/ 3014640 w 8796594"/>
              <a:gd name="connsiteY0" fmla="*/ 0 h 7380512"/>
              <a:gd name="connsiteX1" fmla="*/ 3559576 w 8796594"/>
              <a:gd name="connsiteY1" fmla="*/ 0 h 7380512"/>
              <a:gd name="connsiteX2" fmla="*/ 6572282 w 8796594"/>
              <a:gd name="connsiteY2" fmla="*/ 0 h 7380512"/>
              <a:gd name="connsiteX3" fmla="*/ 8796594 w 8796594"/>
              <a:gd name="connsiteY3" fmla="*/ 0 h 7380512"/>
              <a:gd name="connsiteX4" fmla="*/ 8796594 w 8796594"/>
              <a:gd name="connsiteY4" fmla="*/ 7380512 h 7380512"/>
              <a:gd name="connsiteX5" fmla="*/ 3559576 w 8796594"/>
              <a:gd name="connsiteY5" fmla="*/ 7380512 h 7380512"/>
              <a:gd name="connsiteX6" fmla="*/ 3559576 w 8796594"/>
              <a:gd name="connsiteY6" fmla="*/ 7375777 h 7380512"/>
              <a:gd name="connsiteX7" fmla="*/ 3557642 w 8796594"/>
              <a:gd name="connsiteY7" fmla="*/ 7380512 h 7380512"/>
              <a:gd name="connsiteX8" fmla="*/ 0 w 8796594"/>
              <a:gd name="connsiteY8" fmla="*/ 7380512 h 7380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594" h="7380512">
                <a:moveTo>
                  <a:pt x="3014640" y="0"/>
                </a:moveTo>
                <a:lnTo>
                  <a:pt x="3559576" y="0"/>
                </a:lnTo>
                <a:lnTo>
                  <a:pt x="6572282" y="0"/>
                </a:lnTo>
                <a:lnTo>
                  <a:pt x="8796594" y="0"/>
                </a:lnTo>
                <a:lnTo>
                  <a:pt x="8796594" y="7380512"/>
                </a:lnTo>
                <a:lnTo>
                  <a:pt x="3559576" y="7380512"/>
                </a:lnTo>
                <a:lnTo>
                  <a:pt x="3559576" y="7375777"/>
                </a:lnTo>
                <a:lnTo>
                  <a:pt x="3557642" y="7380512"/>
                </a:lnTo>
                <a:lnTo>
                  <a:pt x="0" y="73805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89FF4D58-0A21-4D22-8D9A-641A98881F6B}"/>
              </a:ext>
            </a:extLst>
          </p:cNvPr>
          <p:cNvSpPr/>
          <p:nvPr/>
        </p:nvSpPr>
        <p:spPr>
          <a:xfrm rot="17361592">
            <a:off x="12933567" y="-3980862"/>
            <a:ext cx="5874255" cy="3082155"/>
          </a:xfrm>
          <a:prstGeom prst="triangle">
            <a:avLst>
              <a:gd name="adj" fmla="val 35032"/>
            </a:avLst>
          </a:prstGeom>
          <a:solidFill>
            <a:schemeClr val="bg1">
              <a:lumMod val="50000"/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92C2BE-C7B4-42DD-902C-E54BD6C656E7}"/>
              </a:ext>
            </a:extLst>
          </p:cNvPr>
          <p:cNvSpPr txBox="1"/>
          <p:nvPr/>
        </p:nvSpPr>
        <p:spPr>
          <a:xfrm>
            <a:off x="15700385" y="1632639"/>
            <a:ext cx="279617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 err="1">
                <a:solidFill>
                  <a:srgbClr val="385E53"/>
                </a:solidFill>
                <a:latin typeface="Berlin Sans FB" panose="020E0602020502020306" pitchFamily="34" charset="0"/>
              </a:rPr>
              <a:t>FarmHome</a:t>
            </a:r>
            <a:endParaRPr lang="en-US" sz="6600" spc="600" dirty="0">
              <a:solidFill>
                <a:srgbClr val="385E53"/>
              </a:solidFill>
              <a:latin typeface="Berlin Sans FB" panose="020E0602020502020306" pitchFamily="34" charset="0"/>
            </a:endParaRPr>
          </a:p>
        </p:txBody>
      </p:sp>
      <p:pic>
        <p:nvPicPr>
          <p:cNvPr id="28" name="Picture 27" descr="A picture containing sky, outdoor, grass, plant&#10;&#10;Description automatically generated">
            <a:extLst>
              <a:ext uri="{FF2B5EF4-FFF2-40B4-BE49-F238E27FC236}">
                <a16:creationId xmlns:a16="http://schemas.microsoft.com/office/drawing/2014/main" id="{9888E01B-E316-49F8-8E69-3543235F97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18"/>
          <a:stretch>
            <a:fillRect/>
          </a:stretch>
        </p:blipFill>
        <p:spPr>
          <a:xfrm>
            <a:off x="1281056" y="-7072107"/>
            <a:ext cx="6707240" cy="6858000"/>
          </a:xfrm>
          <a:custGeom>
            <a:avLst/>
            <a:gdLst>
              <a:gd name="connsiteX0" fmla="*/ 0 w 6707240"/>
              <a:gd name="connsiteY0" fmla="*/ 0 h 6858000"/>
              <a:gd name="connsiteX1" fmla="*/ 6707240 w 6707240"/>
              <a:gd name="connsiteY1" fmla="*/ 0 h 6858000"/>
              <a:gd name="connsiteX2" fmla="*/ 3906025 w 6707240"/>
              <a:gd name="connsiteY2" fmla="*/ 6858000 h 6858000"/>
              <a:gd name="connsiteX3" fmla="*/ 0 w 670724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07240" h="6858000">
                <a:moveTo>
                  <a:pt x="0" y="0"/>
                </a:moveTo>
                <a:lnTo>
                  <a:pt x="6707240" y="0"/>
                </a:lnTo>
                <a:lnTo>
                  <a:pt x="39060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1C6289B7-08A6-484A-9689-83CF79C2F834}"/>
              </a:ext>
            </a:extLst>
          </p:cNvPr>
          <p:cNvSpPr/>
          <p:nvPr/>
        </p:nvSpPr>
        <p:spPr>
          <a:xfrm rot="16200000">
            <a:off x="14599608" y="8422439"/>
            <a:ext cx="3159240" cy="946601"/>
          </a:xfrm>
          <a:prstGeom prst="triangle">
            <a:avLst>
              <a:gd name="adj" fmla="val 100000"/>
            </a:avLst>
          </a:prstGeom>
          <a:solidFill>
            <a:schemeClr val="bg1">
              <a:lumMod val="5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2F75BB7A-B048-469B-9C5B-C96A6F2C8195}"/>
              </a:ext>
            </a:extLst>
          </p:cNvPr>
          <p:cNvSpPr/>
          <p:nvPr/>
        </p:nvSpPr>
        <p:spPr>
          <a:xfrm>
            <a:off x="-1586038" y="-7333363"/>
            <a:ext cx="6572282" cy="7380512"/>
          </a:xfrm>
          <a:prstGeom prst="parallelogram">
            <a:avLst>
              <a:gd name="adj" fmla="val 458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CFA151-4E04-4448-AEE3-5DB497C20787}"/>
              </a:ext>
            </a:extLst>
          </p:cNvPr>
          <p:cNvSpPr txBox="1"/>
          <p:nvPr/>
        </p:nvSpPr>
        <p:spPr>
          <a:xfrm>
            <a:off x="7605485" y="8434074"/>
            <a:ext cx="3766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badi Extra Light" panose="020B0204020104020204" pitchFamily="34" charset="0"/>
              </a:rPr>
              <a:t>Tran Dang Khoa -19110145</a:t>
            </a:r>
          </a:p>
          <a:p>
            <a:pPr algn="r"/>
            <a:r>
              <a:rPr lang="en-US" dirty="0">
                <a:latin typeface="Abadi Extra Light" panose="020B0204020104020204" pitchFamily="34" charset="0"/>
              </a:rPr>
              <a:t>Pham Viet Anh – 19110151</a:t>
            </a:r>
          </a:p>
          <a:p>
            <a:pPr algn="r"/>
            <a:r>
              <a:rPr lang="en-US" dirty="0">
                <a:latin typeface="Abadi Extra Light" panose="020B0204020104020204" pitchFamily="34" charset="0"/>
              </a:rPr>
              <a:t>Nguyen Le Minh </a:t>
            </a:r>
            <a:r>
              <a:rPr lang="en-US" dirty="0" err="1">
                <a:latin typeface="Abadi Extra Light" panose="020B0204020104020204" pitchFamily="34" charset="0"/>
              </a:rPr>
              <a:t>Nhut</a:t>
            </a:r>
            <a:r>
              <a:rPr lang="en-US" dirty="0">
                <a:latin typeface="Abadi Extra Light" panose="020B0204020104020204" pitchFamily="34" charset="0"/>
              </a:rPr>
              <a:t> - 19110100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977226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A field of plants with the sun setting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A40CDB40-264B-4A74-A52B-1FB40B8686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73" r="4809"/>
          <a:stretch>
            <a:fillRect/>
          </a:stretch>
        </p:blipFill>
        <p:spPr>
          <a:xfrm>
            <a:off x="2855728" y="0"/>
            <a:ext cx="6533496" cy="7285556"/>
          </a:xfrm>
          <a:custGeom>
            <a:avLst/>
            <a:gdLst>
              <a:gd name="connsiteX0" fmla="*/ 2975854 w 6533496"/>
              <a:gd name="connsiteY0" fmla="*/ 0 h 7285556"/>
              <a:gd name="connsiteX1" fmla="*/ 6533496 w 6533496"/>
              <a:gd name="connsiteY1" fmla="*/ 0 h 7285556"/>
              <a:gd name="connsiteX2" fmla="*/ 3557642 w 6533496"/>
              <a:gd name="connsiteY2" fmla="*/ 7285556 h 7285556"/>
              <a:gd name="connsiteX3" fmla="*/ 0 w 6533496"/>
              <a:gd name="connsiteY3" fmla="*/ 7285556 h 728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3496" h="7285556">
                <a:moveTo>
                  <a:pt x="2975854" y="0"/>
                </a:moveTo>
                <a:lnTo>
                  <a:pt x="6533496" y="0"/>
                </a:lnTo>
                <a:lnTo>
                  <a:pt x="3557642" y="7285556"/>
                </a:lnTo>
                <a:lnTo>
                  <a:pt x="0" y="7285556"/>
                </a:lnTo>
                <a:close/>
              </a:path>
            </a:pathLst>
          </a:custGeom>
        </p:spPr>
      </p:pic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361E628-D2C7-4028-8C85-BC515013E8C4}"/>
              </a:ext>
            </a:extLst>
          </p:cNvPr>
          <p:cNvSpPr/>
          <p:nvPr/>
        </p:nvSpPr>
        <p:spPr>
          <a:xfrm>
            <a:off x="6445689" y="-261256"/>
            <a:ext cx="8796594" cy="7380512"/>
          </a:xfrm>
          <a:custGeom>
            <a:avLst/>
            <a:gdLst>
              <a:gd name="connsiteX0" fmla="*/ 3014640 w 8796594"/>
              <a:gd name="connsiteY0" fmla="*/ 0 h 7380512"/>
              <a:gd name="connsiteX1" fmla="*/ 3559576 w 8796594"/>
              <a:gd name="connsiteY1" fmla="*/ 0 h 7380512"/>
              <a:gd name="connsiteX2" fmla="*/ 6572282 w 8796594"/>
              <a:gd name="connsiteY2" fmla="*/ 0 h 7380512"/>
              <a:gd name="connsiteX3" fmla="*/ 8796594 w 8796594"/>
              <a:gd name="connsiteY3" fmla="*/ 0 h 7380512"/>
              <a:gd name="connsiteX4" fmla="*/ 8796594 w 8796594"/>
              <a:gd name="connsiteY4" fmla="*/ 7380512 h 7380512"/>
              <a:gd name="connsiteX5" fmla="*/ 3559576 w 8796594"/>
              <a:gd name="connsiteY5" fmla="*/ 7380512 h 7380512"/>
              <a:gd name="connsiteX6" fmla="*/ 3559576 w 8796594"/>
              <a:gd name="connsiteY6" fmla="*/ 7375777 h 7380512"/>
              <a:gd name="connsiteX7" fmla="*/ 3557642 w 8796594"/>
              <a:gd name="connsiteY7" fmla="*/ 7380512 h 7380512"/>
              <a:gd name="connsiteX8" fmla="*/ 0 w 8796594"/>
              <a:gd name="connsiteY8" fmla="*/ 7380512 h 7380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796594" h="7380512">
                <a:moveTo>
                  <a:pt x="3014640" y="0"/>
                </a:moveTo>
                <a:lnTo>
                  <a:pt x="3559576" y="0"/>
                </a:lnTo>
                <a:lnTo>
                  <a:pt x="6572282" y="0"/>
                </a:lnTo>
                <a:lnTo>
                  <a:pt x="8796594" y="0"/>
                </a:lnTo>
                <a:lnTo>
                  <a:pt x="8796594" y="7380512"/>
                </a:lnTo>
                <a:lnTo>
                  <a:pt x="3559576" y="7380512"/>
                </a:lnTo>
                <a:lnTo>
                  <a:pt x="3559576" y="7375777"/>
                </a:lnTo>
                <a:lnTo>
                  <a:pt x="3557642" y="7380512"/>
                </a:lnTo>
                <a:lnTo>
                  <a:pt x="0" y="73805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89FF4D58-0A21-4D22-8D9A-641A98881F6B}"/>
              </a:ext>
            </a:extLst>
          </p:cNvPr>
          <p:cNvSpPr/>
          <p:nvPr/>
        </p:nvSpPr>
        <p:spPr>
          <a:xfrm rot="12764943">
            <a:off x="6915152" y="1887923"/>
            <a:ext cx="5874255" cy="3082155"/>
          </a:xfrm>
          <a:prstGeom prst="triangle">
            <a:avLst>
              <a:gd name="adj" fmla="val 35032"/>
            </a:avLst>
          </a:prstGeom>
          <a:solidFill>
            <a:schemeClr val="bg1">
              <a:lumMod val="50000"/>
              <a:alpha val="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92C2BE-C7B4-42DD-902C-E54BD6C656E7}"/>
              </a:ext>
            </a:extLst>
          </p:cNvPr>
          <p:cNvSpPr txBox="1"/>
          <p:nvPr/>
        </p:nvSpPr>
        <p:spPr>
          <a:xfrm>
            <a:off x="9050203" y="1632639"/>
            <a:ext cx="279617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 err="1">
                <a:solidFill>
                  <a:srgbClr val="385E53"/>
                </a:solidFill>
                <a:latin typeface="Berlin Sans FB" panose="020E0602020502020306" pitchFamily="34" charset="0"/>
              </a:rPr>
              <a:t>FarmHome</a:t>
            </a:r>
            <a:endParaRPr lang="en-US" sz="6600" spc="600" dirty="0">
              <a:solidFill>
                <a:srgbClr val="385E53"/>
              </a:solidFill>
              <a:latin typeface="Berlin Sans FB" panose="020E0602020502020306" pitchFamily="34" charset="0"/>
            </a:endParaRPr>
          </a:p>
        </p:txBody>
      </p:sp>
      <p:pic>
        <p:nvPicPr>
          <p:cNvPr id="28" name="Picture 27" descr="A picture containing sky, outdoor, grass, plant&#10;&#10;Description automatically generated">
            <a:extLst>
              <a:ext uri="{FF2B5EF4-FFF2-40B4-BE49-F238E27FC236}">
                <a16:creationId xmlns:a16="http://schemas.microsoft.com/office/drawing/2014/main" id="{9888E01B-E316-49F8-8E69-3543235F97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18"/>
          <a:stretch>
            <a:fillRect/>
          </a:stretch>
        </p:blipFill>
        <p:spPr>
          <a:xfrm>
            <a:off x="-1312515" y="0"/>
            <a:ext cx="6707240" cy="6858000"/>
          </a:xfrm>
          <a:custGeom>
            <a:avLst/>
            <a:gdLst>
              <a:gd name="connsiteX0" fmla="*/ 0 w 6707240"/>
              <a:gd name="connsiteY0" fmla="*/ 0 h 6858000"/>
              <a:gd name="connsiteX1" fmla="*/ 6707240 w 6707240"/>
              <a:gd name="connsiteY1" fmla="*/ 0 h 6858000"/>
              <a:gd name="connsiteX2" fmla="*/ 3906025 w 6707240"/>
              <a:gd name="connsiteY2" fmla="*/ 6858000 h 6858000"/>
              <a:gd name="connsiteX3" fmla="*/ 0 w 670724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07240" h="6858000">
                <a:moveTo>
                  <a:pt x="0" y="0"/>
                </a:moveTo>
                <a:lnTo>
                  <a:pt x="6707240" y="0"/>
                </a:lnTo>
                <a:lnTo>
                  <a:pt x="390602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1C6289B7-08A6-484A-9689-83CF79C2F834}"/>
              </a:ext>
            </a:extLst>
          </p:cNvPr>
          <p:cNvSpPr/>
          <p:nvPr/>
        </p:nvSpPr>
        <p:spPr>
          <a:xfrm rot="20487345">
            <a:off x="10431113" y="5292220"/>
            <a:ext cx="3159240" cy="946601"/>
          </a:xfrm>
          <a:prstGeom prst="triangle">
            <a:avLst>
              <a:gd name="adj" fmla="val 100000"/>
            </a:avLst>
          </a:prstGeom>
          <a:solidFill>
            <a:schemeClr val="bg1">
              <a:lumMod val="50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2F75BB7A-B048-469B-9C5B-C96A6F2C8195}"/>
              </a:ext>
            </a:extLst>
          </p:cNvPr>
          <p:cNvSpPr/>
          <p:nvPr/>
        </p:nvSpPr>
        <p:spPr>
          <a:xfrm>
            <a:off x="-4179609" y="-261256"/>
            <a:ext cx="6572282" cy="7380512"/>
          </a:xfrm>
          <a:prstGeom prst="parallelogram">
            <a:avLst>
              <a:gd name="adj" fmla="val 458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CFA151-4E04-4448-AEE3-5DB497C20787}"/>
              </a:ext>
            </a:extLst>
          </p:cNvPr>
          <p:cNvSpPr txBox="1"/>
          <p:nvPr/>
        </p:nvSpPr>
        <p:spPr>
          <a:xfrm>
            <a:off x="7505732" y="5225361"/>
            <a:ext cx="3766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Abadi Extra Light" panose="020B0204020104020204" pitchFamily="34" charset="0"/>
              </a:rPr>
              <a:t>Tran Dang Khoa -19110145</a:t>
            </a:r>
          </a:p>
          <a:p>
            <a:pPr algn="r"/>
            <a:r>
              <a:rPr lang="en-US" dirty="0">
                <a:latin typeface="Abadi Extra Light" panose="020B0204020104020204" pitchFamily="34" charset="0"/>
              </a:rPr>
              <a:t>Pham Viet Anh – 19110151</a:t>
            </a:r>
          </a:p>
          <a:p>
            <a:pPr algn="r"/>
            <a:r>
              <a:rPr lang="en-US" dirty="0">
                <a:latin typeface="Abadi Extra Light" panose="020B0204020104020204" pitchFamily="34" charset="0"/>
              </a:rPr>
              <a:t>Nguyen Le Minh </a:t>
            </a:r>
            <a:r>
              <a:rPr lang="en-US" dirty="0" err="1">
                <a:latin typeface="Abadi Extra Light" panose="020B0204020104020204" pitchFamily="34" charset="0"/>
              </a:rPr>
              <a:t>Nhut</a:t>
            </a:r>
            <a:r>
              <a:rPr lang="en-US" dirty="0">
                <a:latin typeface="Abadi Extra Light" panose="020B0204020104020204" pitchFamily="34" charset="0"/>
              </a:rPr>
              <a:t> - 19110100</a:t>
            </a:r>
            <a:endParaRPr lang="vi-V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EA8CA2B-F4D8-46A5-A814-AE876B791FB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25" t="15582" r="2630" b="25845"/>
          <a:stretch>
            <a:fillRect/>
          </a:stretch>
        </p:blipFill>
        <p:spPr>
          <a:xfrm rot="3769950">
            <a:off x="-1732657" y="-6930826"/>
            <a:ext cx="6745237" cy="6743602"/>
          </a:xfrm>
          <a:custGeom>
            <a:avLst/>
            <a:gdLst>
              <a:gd name="connsiteX0" fmla="*/ 3464448 w 6745237"/>
              <a:gd name="connsiteY0" fmla="*/ 0 h 6743602"/>
              <a:gd name="connsiteX1" fmla="*/ 6745237 w 6745237"/>
              <a:gd name="connsiteY1" fmla="*/ 3425847 h 6743602"/>
              <a:gd name="connsiteX2" fmla="*/ 3280789 w 6745237"/>
              <a:gd name="connsiteY2" fmla="*/ 6743602 h 6743602"/>
              <a:gd name="connsiteX3" fmla="*/ 0 w 6745237"/>
              <a:gd name="connsiteY3" fmla="*/ 3317754 h 6743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45237" h="6743602">
                <a:moveTo>
                  <a:pt x="3464448" y="0"/>
                </a:moveTo>
                <a:lnTo>
                  <a:pt x="6745237" y="3425847"/>
                </a:lnTo>
                <a:lnTo>
                  <a:pt x="3280789" y="6743602"/>
                </a:lnTo>
                <a:lnTo>
                  <a:pt x="0" y="3317754"/>
                </a:lnTo>
                <a:close/>
              </a:path>
            </a:pathLst>
          </a:cu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F6CDC67-FFC5-4F10-BF4A-1705513A543C}"/>
              </a:ext>
            </a:extLst>
          </p:cNvPr>
          <p:cNvSpPr/>
          <p:nvPr/>
        </p:nvSpPr>
        <p:spPr>
          <a:xfrm rot="14816678">
            <a:off x="7112325" y="9115658"/>
            <a:ext cx="806189" cy="63844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6357DEE1-C897-4B6B-AD42-9AD76CE8DDAB}"/>
              </a:ext>
            </a:extLst>
          </p:cNvPr>
          <p:cNvSpPr/>
          <p:nvPr/>
        </p:nvSpPr>
        <p:spPr>
          <a:xfrm rot="20331547">
            <a:off x="-1694416" y="8025361"/>
            <a:ext cx="4572000" cy="5337772"/>
          </a:xfrm>
          <a:prstGeom prst="frame">
            <a:avLst>
              <a:gd name="adj1" fmla="val 1894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F2671AE-CDDD-49A3-B1F9-AD9A38CD6516}"/>
              </a:ext>
            </a:extLst>
          </p:cNvPr>
          <p:cNvSpPr/>
          <p:nvPr/>
        </p:nvSpPr>
        <p:spPr>
          <a:xfrm rot="7031642">
            <a:off x="6113370" y="-1280262"/>
            <a:ext cx="887010" cy="86290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9DCBB3-F85E-4E4A-A359-DB51911B6C94}"/>
              </a:ext>
            </a:extLst>
          </p:cNvPr>
          <p:cNvSpPr/>
          <p:nvPr/>
        </p:nvSpPr>
        <p:spPr>
          <a:xfrm rot="19440938">
            <a:off x="9024066" y="-4609514"/>
            <a:ext cx="3672418" cy="3461887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26">
            <a:extLst>
              <a:ext uri="{FF2B5EF4-FFF2-40B4-BE49-F238E27FC236}">
                <a16:creationId xmlns:a16="http://schemas.microsoft.com/office/drawing/2014/main" id="{27A40588-2BA2-4EB8-900F-BF27AFDDF861}"/>
              </a:ext>
            </a:extLst>
          </p:cNvPr>
          <p:cNvSpPr/>
          <p:nvPr/>
        </p:nvSpPr>
        <p:spPr>
          <a:xfrm rot="16200000">
            <a:off x="18580254" y="3514802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Triangle 28">
            <a:extLst>
              <a:ext uri="{FF2B5EF4-FFF2-40B4-BE49-F238E27FC236}">
                <a16:creationId xmlns:a16="http://schemas.microsoft.com/office/drawing/2014/main" id="{2F9E1F8A-5CDA-4760-8FA2-1287DD6462A4}"/>
              </a:ext>
            </a:extLst>
          </p:cNvPr>
          <p:cNvSpPr/>
          <p:nvPr/>
        </p:nvSpPr>
        <p:spPr>
          <a:xfrm rot="16200000">
            <a:off x="17851270" y="4293177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C4DEC759-A05E-4BCA-A33D-B301ECAAD481}"/>
              </a:ext>
            </a:extLst>
          </p:cNvPr>
          <p:cNvSpPr/>
          <p:nvPr/>
        </p:nvSpPr>
        <p:spPr>
          <a:xfrm rot="16200000">
            <a:off x="17224294" y="5150111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2230062-0640-4F3E-A56D-DEF995C8B506}"/>
              </a:ext>
            </a:extLst>
          </p:cNvPr>
          <p:cNvSpPr txBox="1"/>
          <p:nvPr/>
        </p:nvSpPr>
        <p:spPr>
          <a:xfrm>
            <a:off x="18564870" y="4316573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React Native</a:t>
            </a:r>
            <a:endParaRPr lang="vi-VN" sz="28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F099ED6-5097-4A91-9A77-C569688345E1}"/>
              </a:ext>
            </a:extLst>
          </p:cNvPr>
          <p:cNvSpPr txBox="1"/>
          <p:nvPr/>
        </p:nvSpPr>
        <p:spPr>
          <a:xfrm>
            <a:off x="18034611" y="5176240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Spring Boot</a:t>
            </a:r>
            <a:endParaRPr lang="vi-VN" sz="28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B2C4A4D-4795-4C5B-9C4D-5E43AB6CFDE9}"/>
              </a:ext>
            </a:extLst>
          </p:cNvPr>
          <p:cNvSpPr txBox="1"/>
          <p:nvPr/>
        </p:nvSpPr>
        <p:spPr>
          <a:xfrm>
            <a:off x="19220102" y="3502903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Angular</a:t>
            </a:r>
            <a:endParaRPr lang="vi-VN" sz="2800" dirty="0"/>
          </a:p>
        </p:txBody>
      </p:sp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2895138-156B-4DCC-BB8B-25C3BBC91CC0}"/>
              </a:ext>
            </a:extLst>
          </p:cNvPr>
          <p:cNvSpPr/>
          <p:nvPr/>
        </p:nvSpPr>
        <p:spPr>
          <a:xfrm rot="16200000">
            <a:off x="16569062" y="5966514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3947E8E-7E7E-4593-AE82-0BF50E7D6D0B}"/>
              </a:ext>
            </a:extLst>
          </p:cNvPr>
          <p:cNvSpPr txBox="1"/>
          <p:nvPr/>
        </p:nvSpPr>
        <p:spPr>
          <a:xfrm>
            <a:off x="17208910" y="5954615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Tensorflow</a:t>
            </a:r>
            <a:endParaRPr lang="vi-VN" sz="28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56424D5-1029-4D24-9431-80C9A88E4E5B}"/>
              </a:ext>
            </a:extLst>
          </p:cNvPr>
          <p:cNvSpPr txBox="1"/>
          <p:nvPr/>
        </p:nvSpPr>
        <p:spPr>
          <a:xfrm>
            <a:off x="20187133" y="2221164"/>
            <a:ext cx="51726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600" dirty="0">
                <a:solidFill>
                  <a:srgbClr val="385E53"/>
                </a:solidFill>
                <a:latin typeface="Berlin Sans FB" panose="020E0602020502020306" pitchFamily="34" charset="0"/>
              </a:rPr>
              <a:t>Technology</a:t>
            </a:r>
          </a:p>
        </p:txBody>
      </p:sp>
    </p:spTree>
    <p:extLst>
      <p:ext uri="{BB962C8B-B14F-4D97-AF65-F5344CB8AC3E}">
        <p14:creationId xmlns:p14="http://schemas.microsoft.com/office/powerpoint/2010/main" val="843968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1AD3DE0A-B852-4CFF-BCFD-57F975B633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25" t="15582" r="2630" b="25845"/>
          <a:stretch>
            <a:fillRect/>
          </a:stretch>
        </p:blipFill>
        <p:spPr>
          <a:xfrm>
            <a:off x="-1486898" y="-752929"/>
            <a:ext cx="6745237" cy="6743602"/>
          </a:xfrm>
          <a:custGeom>
            <a:avLst/>
            <a:gdLst>
              <a:gd name="connsiteX0" fmla="*/ 3464448 w 6745237"/>
              <a:gd name="connsiteY0" fmla="*/ 0 h 6743602"/>
              <a:gd name="connsiteX1" fmla="*/ 6745237 w 6745237"/>
              <a:gd name="connsiteY1" fmla="*/ 3425847 h 6743602"/>
              <a:gd name="connsiteX2" fmla="*/ 3280789 w 6745237"/>
              <a:gd name="connsiteY2" fmla="*/ 6743602 h 6743602"/>
              <a:gd name="connsiteX3" fmla="*/ 0 w 6745237"/>
              <a:gd name="connsiteY3" fmla="*/ 3317754 h 6743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45237" h="6743602">
                <a:moveTo>
                  <a:pt x="3464448" y="0"/>
                </a:moveTo>
                <a:lnTo>
                  <a:pt x="6745237" y="3425847"/>
                </a:lnTo>
                <a:lnTo>
                  <a:pt x="3280789" y="6743602"/>
                </a:lnTo>
                <a:lnTo>
                  <a:pt x="0" y="3317754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3566143-2AE5-4D84-A54B-60AF88383E79}"/>
              </a:ext>
            </a:extLst>
          </p:cNvPr>
          <p:cNvSpPr/>
          <p:nvPr/>
        </p:nvSpPr>
        <p:spPr>
          <a:xfrm rot="19709080">
            <a:off x="5483753" y="3761571"/>
            <a:ext cx="1371600" cy="13716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A70A9AC-F80E-42BD-9829-4948B9AFDF25}"/>
              </a:ext>
            </a:extLst>
          </p:cNvPr>
          <p:cNvSpPr/>
          <p:nvPr/>
        </p:nvSpPr>
        <p:spPr>
          <a:xfrm rot="2760043">
            <a:off x="-53184" y="297542"/>
            <a:ext cx="4572000" cy="5337772"/>
          </a:xfrm>
          <a:prstGeom prst="frame">
            <a:avLst>
              <a:gd name="adj1" fmla="val 1894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2AEF37-87BB-4960-ACAC-DD7BCB78A501}"/>
              </a:ext>
            </a:extLst>
          </p:cNvPr>
          <p:cNvSpPr/>
          <p:nvPr/>
        </p:nvSpPr>
        <p:spPr>
          <a:xfrm rot="2700000">
            <a:off x="5029202" y="-1828800"/>
            <a:ext cx="3657600" cy="36576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B89C94-E865-45D2-B254-52DD18715CDA}"/>
              </a:ext>
            </a:extLst>
          </p:cNvPr>
          <p:cNvSpPr/>
          <p:nvPr/>
        </p:nvSpPr>
        <p:spPr>
          <a:xfrm rot="2700000">
            <a:off x="5369421" y="-1849036"/>
            <a:ext cx="3672418" cy="3461887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08D2D51B-371B-4F4D-9E83-F07968B83477}"/>
              </a:ext>
            </a:extLst>
          </p:cNvPr>
          <p:cNvSpPr/>
          <p:nvPr/>
        </p:nvSpPr>
        <p:spPr>
          <a:xfrm rot="16200000">
            <a:off x="9459700" y="3514802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C333836B-52E6-40B9-8ED0-34ABFC0B183E}"/>
              </a:ext>
            </a:extLst>
          </p:cNvPr>
          <p:cNvSpPr/>
          <p:nvPr/>
        </p:nvSpPr>
        <p:spPr>
          <a:xfrm rot="16200000">
            <a:off x="8730716" y="4293177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6699364F-FD04-49AF-A450-7C7F8F550314}"/>
              </a:ext>
            </a:extLst>
          </p:cNvPr>
          <p:cNvSpPr/>
          <p:nvPr/>
        </p:nvSpPr>
        <p:spPr>
          <a:xfrm rot="16200000">
            <a:off x="8103740" y="5150111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A4E2E2-F699-4831-850C-221A4FDF6959}"/>
              </a:ext>
            </a:extLst>
          </p:cNvPr>
          <p:cNvSpPr txBox="1"/>
          <p:nvPr/>
        </p:nvSpPr>
        <p:spPr>
          <a:xfrm>
            <a:off x="9444316" y="4316573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React Native</a:t>
            </a:r>
            <a:endParaRPr lang="vi-VN" sz="2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41467A-2437-4C58-BCC8-5562816CF8FD}"/>
              </a:ext>
            </a:extLst>
          </p:cNvPr>
          <p:cNvSpPr txBox="1"/>
          <p:nvPr/>
        </p:nvSpPr>
        <p:spPr>
          <a:xfrm>
            <a:off x="8914057" y="5176240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Spring Boot</a:t>
            </a:r>
            <a:endParaRPr lang="vi-VN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4699FD-C06C-439E-91D0-324C67F0BAAD}"/>
              </a:ext>
            </a:extLst>
          </p:cNvPr>
          <p:cNvSpPr txBox="1"/>
          <p:nvPr/>
        </p:nvSpPr>
        <p:spPr>
          <a:xfrm>
            <a:off x="10099548" y="3502903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Angular</a:t>
            </a:r>
            <a:endParaRPr lang="vi-VN" sz="2800" dirty="0"/>
          </a:p>
        </p:txBody>
      </p:sp>
      <p:sp>
        <p:nvSpPr>
          <p:cNvPr id="25" name="Right Triangle 24">
            <a:extLst>
              <a:ext uri="{FF2B5EF4-FFF2-40B4-BE49-F238E27FC236}">
                <a16:creationId xmlns:a16="http://schemas.microsoft.com/office/drawing/2014/main" id="{1F1BD5CD-2F04-41DE-A2D1-BB60624FB7B4}"/>
              </a:ext>
            </a:extLst>
          </p:cNvPr>
          <p:cNvSpPr/>
          <p:nvPr/>
        </p:nvSpPr>
        <p:spPr>
          <a:xfrm rot="16200000">
            <a:off x="7448508" y="5966514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A902CCD-1883-4E48-BABD-E1DF11508709}"/>
              </a:ext>
            </a:extLst>
          </p:cNvPr>
          <p:cNvSpPr txBox="1"/>
          <p:nvPr/>
        </p:nvSpPr>
        <p:spPr>
          <a:xfrm>
            <a:off x="8088356" y="5954615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Tensorflow</a:t>
            </a:r>
            <a:endParaRPr lang="vi-VN" sz="2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86238A-CE5F-4B7A-BA7B-95963CE34FB4}"/>
              </a:ext>
            </a:extLst>
          </p:cNvPr>
          <p:cNvSpPr txBox="1"/>
          <p:nvPr/>
        </p:nvSpPr>
        <p:spPr>
          <a:xfrm>
            <a:off x="7385533" y="2221164"/>
            <a:ext cx="51726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600" dirty="0">
                <a:solidFill>
                  <a:srgbClr val="385E53"/>
                </a:solidFill>
                <a:latin typeface="Berlin Sans FB" panose="020E0602020502020306" pitchFamily="34" charset="0"/>
              </a:rPr>
              <a:t>Technology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9DE54D-29BD-480E-A0A8-20A041152E11}"/>
              </a:ext>
            </a:extLst>
          </p:cNvPr>
          <p:cNvSpPr txBox="1"/>
          <p:nvPr/>
        </p:nvSpPr>
        <p:spPr>
          <a:xfrm>
            <a:off x="11935576" y="1322389"/>
            <a:ext cx="58366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rgbClr val="385E53"/>
                </a:solidFill>
                <a:latin typeface="Berlin Sans FB" panose="020E0602020502020306" pitchFamily="34" charset="0"/>
              </a:rPr>
              <a:t>Farmer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9578BF3-8C1A-4B60-AC6F-B5EE9445ABA2}"/>
              </a:ext>
            </a:extLst>
          </p:cNvPr>
          <p:cNvSpPr txBox="1"/>
          <p:nvPr/>
        </p:nvSpPr>
        <p:spPr>
          <a:xfrm>
            <a:off x="13129180" y="2847139"/>
            <a:ext cx="376698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Login</a:t>
            </a:r>
          </a:p>
          <a:p>
            <a:pPr algn="ctr"/>
            <a:r>
              <a:rPr lang="en-US" sz="2800" dirty="0"/>
              <a:t>Add New Product</a:t>
            </a:r>
          </a:p>
          <a:p>
            <a:pPr algn="ctr"/>
            <a:r>
              <a:rPr lang="en-US" sz="2800" dirty="0"/>
              <a:t>Edit Product</a:t>
            </a:r>
          </a:p>
          <a:p>
            <a:pPr algn="ctr"/>
            <a:r>
              <a:rPr lang="en-US" sz="2800" dirty="0"/>
              <a:t>Delete Product</a:t>
            </a:r>
          </a:p>
          <a:p>
            <a:pPr algn="ctr"/>
            <a:r>
              <a:rPr lang="en-US" sz="2800" dirty="0"/>
              <a:t>Dealing Order</a:t>
            </a:r>
          </a:p>
          <a:p>
            <a:pPr algn="ctr"/>
            <a:r>
              <a:rPr lang="en-US" sz="2800" dirty="0"/>
              <a:t>Confirm Order</a:t>
            </a:r>
          </a:p>
          <a:p>
            <a:pPr algn="ctr"/>
            <a:r>
              <a:rPr lang="en-US" sz="2800" dirty="0"/>
              <a:t>Detect Product</a:t>
            </a:r>
            <a:endParaRPr lang="vi-VN" sz="2800" dirty="0"/>
          </a:p>
        </p:txBody>
      </p:sp>
    </p:spTree>
    <p:extLst>
      <p:ext uri="{BB962C8B-B14F-4D97-AF65-F5344CB8AC3E}">
        <p14:creationId xmlns:p14="http://schemas.microsoft.com/office/powerpoint/2010/main" val="12119430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1AD3DE0A-B852-4CFF-BCFD-57F975B633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25" t="15582" r="2630" b="25845"/>
          <a:stretch>
            <a:fillRect/>
          </a:stretch>
        </p:blipFill>
        <p:spPr>
          <a:xfrm>
            <a:off x="-2284792" y="-752930"/>
            <a:ext cx="6745237" cy="6743602"/>
          </a:xfrm>
          <a:custGeom>
            <a:avLst/>
            <a:gdLst>
              <a:gd name="connsiteX0" fmla="*/ 3464448 w 6745237"/>
              <a:gd name="connsiteY0" fmla="*/ 0 h 6743602"/>
              <a:gd name="connsiteX1" fmla="*/ 6745237 w 6745237"/>
              <a:gd name="connsiteY1" fmla="*/ 3425847 h 6743602"/>
              <a:gd name="connsiteX2" fmla="*/ 3280789 w 6745237"/>
              <a:gd name="connsiteY2" fmla="*/ 6743602 h 6743602"/>
              <a:gd name="connsiteX3" fmla="*/ 0 w 6745237"/>
              <a:gd name="connsiteY3" fmla="*/ 3317754 h 6743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45237" h="6743602">
                <a:moveTo>
                  <a:pt x="3464448" y="0"/>
                </a:moveTo>
                <a:lnTo>
                  <a:pt x="6745237" y="3425847"/>
                </a:lnTo>
                <a:lnTo>
                  <a:pt x="3280789" y="6743602"/>
                </a:lnTo>
                <a:lnTo>
                  <a:pt x="0" y="3317754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3566143-2AE5-4D84-A54B-60AF88383E79}"/>
              </a:ext>
            </a:extLst>
          </p:cNvPr>
          <p:cNvSpPr/>
          <p:nvPr/>
        </p:nvSpPr>
        <p:spPr>
          <a:xfrm rot="17423954">
            <a:off x="2984052" y="5964124"/>
            <a:ext cx="441345" cy="42783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A70A9AC-F80E-42BD-9829-4948B9AFDF25}"/>
              </a:ext>
            </a:extLst>
          </p:cNvPr>
          <p:cNvSpPr/>
          <p:nvPr/>
        </p:nvSpPr>
        <p:spPr>
          <a:xfrm rot="2760043">
            <a:off x="-851078" y="297541"/>
            <a:ext cx="4572000" cy="5337772"/>
          </a:xfrm>
          <a:prstGeom prst="frame">
            <a:avLst>
              <a:gd name="adj1" fmla="val 1894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2AEF37-87BB-4960-ACAC-DD7BCB78A501}"/>
              </a:ext>
            </a:extLst>
          </p:cNvPr>
          <p:cNvSpPr/>
          <p:nvPr/>
        </p:nvSpPr>
        <p:spPr>
          <a:xfrm rot="2746768">
            <a:off x="3544056" y="-2046220"/>
            <a:ext cx="2797387" cy="309854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B89C94-E865-45D2-B254-52DD18715CDA}"/>
              </a:ext>
            </a:extLst>
          </p:cNvPr>
          <p:cNvSpPr/>
          <p:nvPr/>
        </p:nvSpPr>
        <p:spPr>
          <a:xfrm rot="3563137">
            <a:off x="3583049" y="-1833421"/>
            <a:ext cx="2808720" cy="2932744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08D2D51B-371B-4F4D-9E83-F07968B83477}"/>
              </a:ext>
            </a:extLst>
          </p:cNvPr>
          <p:cNvSpPr/>
          <p:nvPr/>
        </p:nvSpPr>
        <p:spPr>
          <a:xfrm rot="16200000">
            <a:off x="9459700" y="9001202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C333836B-52E6-40B9-8ED0-34ABFC0B183E}"/>
              </a:ext>
            </a:extLst>
          </p:cNvPr>
          <p:cNvSpPr/>
          <p:nvPr/>
        </p:nvSpPr>
        <p:spPr>
          <a:xfrm rot="16200000">
            <a:off x="8730716" y="9779577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6699364F-FD04-49AF-A450-7C7F8F550314}"/>
              </a:ext>
            </a:extLst>
          </p:cNvPr>
          <p:cNvSpPr/>
          <p:nvPr/>
        </p:nvSpPr>
        <p:spPr>
          <a:xfrm rot="16200000">
            <a:off x="8103740" y="10636511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A4E2E2-F699-4831-850C-221A4FDF6959}"/>
              </a:ext>
            </a:extLst>
          </p:cNvPr>
          <p:cNvSpPr txBox="1"/>
          <p:nvPr/>
        </p:nvSpPr>
        <p:spPr>
          <a:xfrm>
            <a:off x="9444316" y="9802973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React Native</a:t>
            </a:r>
            <a:endParaRPr lang="vi-VN" sz="2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F41467A-2437-4C58-BCC8-5562816CF8FD}"/>
              </a:ext>
            </a:extLst>
          </p:cNvPr>
          <p:cNvSpPr txBox="1"/>
          <p:nvPr/>
        </p:nvSpPr>
        <p:spPr>
          <a:xfrm>
            <a:off x="8914057" y="10662640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Spring Boot</a:t>
            </a:r>
            <a:endParaRPr lang="vi-VN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4699FD-C06C-439E-91D0-324C67F0BAAD}"/>
              </a:ext>
            </a:extLst>
          </p:cNvPr>
          <p:cNvSpPr txBox="1"/>
          <p:nvPr/>
        </p:nvSpPr>
        <p:spPr>
          <a:xfrm>
            <a:off x="10099548" y="8989303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Angular</a:t>
            </a:r>
            <a:endParaRPr lang="vi-VN" sz="2800" dirty="0"/>
          </a:p>
        </p:txBody>
      </p:sp>
      <p:sp>
        <p:nvSpPr>
          <p:cNvPr id="25" name="Right Triangle 24">
            <a:extLst>
              <a:ext uri="{FF2B5EF4-FFF2-40B4-BE49-F238E27FC236}">
                <a16:creationId xmlns:a16="http://schemas.microsoft.com/office/drawing/2014/main" id="{1F1BD5CD-2F04-41DE-A2D1-BB60624FB7B4}"/>
              </a:ext>
            </a:extLst>
          </p:cNvPr>
          <p:cNvSpPr/>
          <p:nvPr/>
        </p:nvSpPr>
        <p:spPr>
          <a:xfrm rot="16200000">
            <a:off x="7448508" y="11452914"/>
            <a:ext cx="486508" cy="517276"/>
          </a:xfrm>
          <a:prstGeom prst="rtTriangle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A902CCD-1883-4E48-BABD-E1DF11508709}"/>
              </a:ext>
            </a:extLst>
          </p:cNvPr>
          <p:cNvSpPr txBox="1"/>
          <p:nvPr/>
        </p:nvSpPr>
        <p:spPr>
          <a:xfrm>
            <a:off x="8088356" y="11441015"/>
            <a:ext cx="37669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Tensorflow</a:t>
            </a:r>
            <a:endParaRPr lang="vi-VN" sz="2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86238A-CE5F-4B7A-BA7B-95963CE34FB4}"/>
              </a:ext>
            </a:extLst>
          </p:cNvPr>
          <p:cNvSpPr txBox="1"/>
          <p:nvPr/>
        </p:nvSpPr>
        <p:spPr>
          <a:xfrm>
            <a:off x="7385533" y="-4390651"/>
            <a:ext cx="51726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600" dirty="0">
                <a:solidFill>
                  <a:srgbClr val="385E53"/>
                </a:solidFill>
                <a:latin typeface="Berlin Sans FB" panose="020E0602020502020306" pitchFamily="34" charset="0"/>
              </a:rPr>
              <a:t>Technology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948857-85B3-47D5-B264-744DA03680DD}"/>
              </a:ext>
            </a:extLst>
          </p:cNvPr>
          <p:cNvSpPr txBox="1"/>
          <p:nvPr/>
        </p:nvSpPr>
        <p:spPr>
          <a:xfrm>
            <a:off x="6055648" y="1322389"/>
            <a:ext cx="58366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rgbClr val="385E53"/>
                </a:solidFill>
                <a:latin typeface="Berlin Sans FB" panose="020E0602020502020306" pitchFamily="34" charset="0"/>
              </a:rPr>
              <a:t>Farmer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ACF708-3D4C-4699-88A6-25563444609E}"/>
              </a:ext>
            </a:extLst>
          </p:cNvPr>
          <p:cNvSpPr txBox="1"/>
          <p:nvPr/>
        </p:nvSpPr>
        <p:spPr>
          <a:xfrm>
            <a:off x="7249252" y="2847139"/>
            <a:ext cx="376698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Login</a:t>
            </a:r>
          </a:p>
          <a:p>
            <a:pPr algn="ctr"/>
            <a:r>
              <a:rPr lang="en-US" sz="2800" dirty="0"/>
              <a:t>Add New Product</a:t>
            </a:r>
          </a:p>
          <a:p>
            <a:pPr algn="ctr"/>
            <a:r>
              <a:rPr lang="en-US" sz="2800" dirty="0"/>
              <a:t>Edit Product</a:t>
            </a:r>
          </a:p>
          <a:p>
            <a:pPr algn="ctr"/>
            <a:r>
              <a:rPr lang="en-US" sz="2800" dirty="0"/>
              <a:t>Delete Product</a:t>
            </a:r>
          </a:p>
          <a:p>
            <a:pPr algn="ctr"/>
            <a:r>
              <a:rPr lang="en-US" sz="2800" dirty="0"/>
              <a:t>Dealing Order</a:t>
            </a:r>
          </a:p>
          <a:p>
            <a:pPr algn="ctr"/>
            <a:r>
              <a:rPr lang="en-US" sz="2800" dirty="0"/>
              <a:t>Confirm Order</a:t>
            </a:r>
          </a:p>
          <a:p>
            <a:pPr algn="ctr"/>
            <a:r>
              <a:rPr lang="en-US" sz="2800" dirty="0"/>
              <a:t>Detect Product</a:t>
            </a:r>
            <a:endParaRPr lang="vi-VN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B00A33-2D60-4087-B40F-BD7C17F00DC9}"/>
              </a:ext>
            </a:extLst>
          </p:cNvPr>
          <p:cNvSpPr txBox="1"/>
          <p:nvPr/>
        </p:nvSpPr>
        <p:spPr>
          <a:xfrm>
            <a:off x="14040020" y="961406"/>
            <a:ext cx="58366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rgbClr val="385E53"/>
                </a:solidFill>
                <a:latin typeface="Berlin Sans FB" panose="020E0602020502020306" pitchFamily="34" charset="0"/>
              </a:rPr>
              <a:t>Merchant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53F3F14-05AA-4EE5-A155-29A6EDFBED76}"/>
              </a:ext>
            </a:extLst>
          </p:cNvPr>
          <p:cNvSpPr txBox="1"/>
          <p:nvPr/>
        </p:nvSpPr>
        <p:spPr>
          <a:xfrm>
            <a:off x="14851154" y="2069402"/>
            <a:ext cx="376698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Login</a:t>
            </a:r>
          </a:p>
          <a:p>
            <a:pPr algn="ctr"/>
            <a:r>
              <a:rPr lang="en-US" sz="2800" dirty="0"/>
              <a:t>Sign up</a:t>
            </a:r>
          </a:p>
          <a:p>
            <a:pPr algn="ctr"/>
            <a:r>
              <a:rPr lang="en-US" sz="2800" dirty="0"/>
              <a:t>Edit Information</a:t>
            </a:r>
          </a:p>
          <a:p>
            <a:pPr algn="ctr"/>
            <a:r>
              <a:rPr lang="en-US" sz="2800" dirty="0"/>
              <a:t>Change password</a:t>
            </a:r>
          </a:p>
          <a:p>
            <a:pPr algn="ctr"/>
            <a:r>
              <a:rPr lang="en-US" sz="2800" dirty="0"/>
              <a:t>Find product</a:t>
            </a:r>
          </a:p>
          <a:p>
            <a:pPr algn="ctr"/>
            <a:r>
              <a:rPr lang="en-US" sz="2800" dirty="0"/>
              <a:t>Create order</a:t>
            </a:r>
          </a:p>
          <a:p>
            <a:pPr algn="ctr"/>
            <a:r>
              <a:rPr lang="en-US" sz="2800" dirty="0"/>
              <a:t>Delete order</a:t>
            </a:r>
          </a:p>
          <a:p>
            <a:pPr algn="ctr"/>
            <a:r>
              <a:rPr lang="en-US" sz="2800" dirty="0"/>
              <a:t>Confirm dealing</a:t>
            </a:r>
          </a:p>
          <a:p>
            <a:pPr algn="ctr"/>
            <a:r>
              <a:rPr lang="en-US" sz="2800" dirty="0"/>
              <a:t>View history</a:t>
            </a:r>
          </a:p>
          <a:p>
            <a:pPr algn="ctr"/>
            <a:r>
              <a:rPr lang="en-US" sz="2800" dirty="0"/>
              <a:t>Change language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2C415444-A15F-4191-8C1B-531A619BE8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739" t="697" r="16334" b="5576"/>
          <a:stretch>
            <a:fillRect/>
          </a:stretch>
        </p:blipFill>
        <p:spPr>
          <a:xfrm rot="5112335">
            <a:off x="-2779171" y="-5036596"/>
            <a:ext cx="3808519" cy="3809540"/>
          </a:xfrm>
          <a:custGeom>
            <a:avLst/>
            <a:gdLst>
              <a:gd name="connsiteX0" fmla="*/ 2148454 w 4246646"/>
              <a:gd name="connsiteY0" fmla="*/ 0 h 4247784"/>
              <a:gd name="connsiteX1" fmla="*/ 4246646 w 4246646"/>
              <a:gd name="connsiteY1" fmla="*/ 2179097 h 4247784"/>
              <a:gd name="connsiteX2" fmla="*/ 2098192 w 4246646"/>
              <a:gd name="connsiteY2" fmla="*/ 4247784 h 4247784"/>
              <a:gd name="connsiteX3" fmla="*/ 0 w 4246646"/>
              <a:gd name="connsiteY3" fmla="*/ 2068687 h 4247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6646" h="4247784">
                <a:moveTo>
                  <a:pt x="2148454" y="0"/>
                </a:moveTo>
                <a:lnTo>
                  <a:pt x="4246646" y="2179097"/>
                </a:lnTo>
                <a:lnTo>
                  <a:pt x="2098192" y="4247784"/>
                </a:lnTo>
                <a:lnTo>
                  <a:pt x="0" y="20686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714112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1AD3DE0A-B852-4CFF-BCFD-57F975B633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25" t="15582" r="2630" b="25845"/>
          <a:stretch>
            <a:fillRect/>
          </a:stretch>
        </p:blipFill>
        <p:spPr>
          <a:xfrm rot="15918655">
            <a:off x="-7008841" y="7529234"/>
            <a:ext cx="6745237" cy="6743602"/>
          </a:xfrm>
          <a:custGeom>
            <a:avLst/>
            <a:gdLst>
              <a:gd name="connsiteX0" fmla="*/ 3464448 w 6745237"/>
              <a:gd name="connsiteY0" fmla="*/ 0 h 6743602"/>
              <a:gd name="connsiteX1" fmla="*/ 6745237 w 6745237"/>
              <a:gd name="connsiteY1" fmla="*/ 3425847 h 6743602"/>
              <a:gd name="connsiteX2" fmla="*/ 3280789 w 6745237"/>
              <a:gd name="connsiteY2" fmla="*/ 6743602 h 6743602"/>
              <a:gd name="connsiteX3" fmla="*/ 0 w 6745237"/>
              <a:gd name="connsiteY3" fmla="*/ 3317754 h 6743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45237" h="6743602">
                <a:moveTo>
                  <a:pt x="3464448" y="0"/>
                </a:moveTo>
                <a:lnTo>
                  <a:pt x="6745237" y="3425847"/>
                </a:lnTo>
                <a:lnTo>
                  <a:pt x="3280789" y="6743602"/>
                </a:lnTo>
                <a:lnTo>
                  <a:pt x="0" y="3317754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3566143-2AE5-4D84-A54B-60AF88383E79}"/>
              </a:ext>
            </a:extLst>
          </p:cNvPr>
          <p:cNvSpPr/>
          <p:nvPr/>
        </p:nvSpPr>
        <p:spPr>
          <a:xfrm rot="17423954">
            <a:off x="2984052" y="5964124"/>
            <a:ext cx="441345" cy="42783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A70A9AC-F80E-42BD-9829-4948B9AFDF25}"/>
              </a:ext>
            </a:extLst>
          </p:cNvPr>
          <p:cNvSpPr/>
          <p:nvPr/>
        </p:nvSpPr>
        <p:spPr>
          <a:xfrm rot="2760043">
            <a:off x="-851078" y="297541"/>
            <a:ext cx="4572000" cy="5337772"/>
          </a:xfrm>
          <a:prstGeom prst="frame">
            <a:avLst>
              <a:gd name="adj1" fmla="val 1894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2AEF37-87BB-4960-ACAC-DD7BCB78A501}"/>
              </a:ext>
            </a:extLst>
          </p:cNvPr>
          <p:cNvSpPr/>
          <p:nvPr/>
        </p:nvSpPr>
        <p:spPr>
          <a:xfrm rot="2746768">
            <a:off x="3544056" y="-2046220"/>
            <a:ext cx="2797387" cy="309854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B89C94-E865-45D2-B254-52DD18715CDA}"/>
              </a:ext>
            </a:extLst>
          </p:cNvPr>
          <p:cNvSpPr/>
          <p:nvPr/>
        </p:nvSpPr>
        <p:spPr>
          <a:xfrm rot="3563137">
            <a:off x="3583049" y="-1833421"/>
            <a:ext cx="2808720" cy="2932744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948857-85B3-47D5-B264-744DA03680DD}"/>
              </a:ext>
            </a:extLst>
          </p:cNvPr>
          <p:cNvSpPr txBox="1"/>
          <p:nvPr/>
        </p:nvSpPr>
        <p:spPr>
          <a:xfrm>
            <a:off x="6055648" y="-3262537"/>
            <a:ext cx="58366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rgbClr val="385E53"/>
                </a:solidFill>
                <a:latin typeface="Berlin Sans FB" panose="020E0602020502020306" pitchFamily="34" charset="0"/>
              </a:rPr>
              <a:t>Farmer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ACF708-3D4C-4699-88A6-25563444609E}"/>
              </a:ext>
            </a:extLst>
          </p:cNvPr>
          <p:cNvSpPr txBox="1"/>
          <p:nvPr/>
        </p:nvSpPr>
        <p:spPr>
          <a:xfrm>
            <a:off x="7249252" y="7606708"/>
            <a:ext cx="376698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Login</a:t>
            </a:r>
          </a:p>
          <a:p>
            <a:pPr algn="ctr"/>
            <a:r>
              <a:rPr lang="en-US" sz="2800" dirty="0"/>
              <a:t>Add New Product</a:t>
            </a:r>
          </a:p>
          <a:p>
            <a:pPr algn="ctr"/>
            <a:r>
              <a:rPr lang="en-US" sz="2800" dirty="0"/>
              <a:t>Edit Product</a:t>
            </a:r>
          </a:p>
          <a:p>
            <a:pPr algn="ctr"/>
            <a:r>
              <a:rPr lang="en-US" sz="2800" dirty="0"/>
              <a:t>Delete Product</a:t>
            </a:r>
          </a:p>
          <a:p>
            <a:pPr algn="ctr"/>
            <a:r>
              <a:rPr lang="en-US" sz="2800" dirty="0"/>
              <a:t>Dealing Order</a:t>
            </a:r>
          </a:p>
          <a:p>
            <a:pPr algn="ctr"/>
            <a:r>
              <a:rPr lang="en-US" sz="2800" dirty="0"/>
              <a:t>Confirm Order</a:t>
            </a:r>
          </a:p>
          <a:p>
            <a:pPr algn="ctr"/>
            <a:r>
              <a:rPr lang="en-US" sz="2800" dirty="0"/>
              <a:t>Detect Product</a:t>
            </a:r>
            <a:endParaRPr lang="vi-VN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3653A1F-85C1-4D6B-8E41-8A9405760115}"/>
              </a:ext>
            </a:extLst>
          </p:cNvPr>
          <p:cNvSpPr txBox="1"/>
          <p:nvPr/>
        </p:nvSpPr>
        <p:spPr>
          <a:xfrm>
            <a:off x="6208048" y="961406"/>
            <a:ext cx="58366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rgbClr val="385E53"/>
                </a:solidFill>
                <a:latin typeface="Berlin Sans FB" panose="020E0602020502020306" pitchFamily="34" charset="0"/>
              </a:rPr>
              <a:t>Merchant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6596C3-8B7F-40B4-AE8D-8B106FCA93AA}"/>
              </a:ext>
            </a:extLst>
          </p:cNvPr>
          <p:cNvSpPr txBox="1"/>
          <p:nvPr/>
        </p:nvSpPr>
        <p:spPr>
          <a:xfrm>
            <a:off x="7090478" y="2069402"/>
            <a:ext cx="376698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Login</a:t>
            </a:r>
          </a:p>
          <a:p>
            <a:pPr algn="ctr"/>
            <a:r>
              <a:rPr lang="en-US" sz="2800" dirty="0"/>
              <a:t>Sign up</a:t>
            </a:r>
          </a:p>
          <a:p>
            <a:pPr algn="ctr"/>
            <a:r>
              <a:rPr lang="en-US" sz="2800" dirty="0"/>
              <a:t>Edit Information</a:t>
            </a:r>
          </a:p>
          <a:p>
            <a:pPr algn="ctr"/>
            <a:r>
              <a:rPr lang="en-US" sz="2800" dirty="0"/>
              <a:t>Change password</a:t>
            </a:r>
          </a:p>
          <a:p>
            <a:pPr algn="ctr"/>
            <a:r>
              <a:rPr lang="en-US" sz="2800" dirty="0"/>
              <a:t>Find product</a:t>
            </a:r>
          </a:p>
          <a:p>
            <a:pPr algn="ctr"/>
            <a:r>
              <a:rPr lang="en-US" sz="2800" dirty="0"/>
              <a:t>Create order</a:t>
            </a:r>
          </a:p>
          <a:p>
            <a:pPr algn="ctr"/>
            <a:r>
              <a:rPr lang="en-US" sz="2800" dirty="0"/>
              <a:t>Delete order</a:t>
            </a:r>
          </a:p>
          <a:p>
            <a:pPr algn="ctr"/>
            <a:r>
              <a:rPr lang="en-US" sz="2800" dirty="0"/>
              <a:t>Confirm dealing</a:t>
            </a:r>
          </a:p>
          <a:p>
            <a:pPr algn="ctr"/>
            <a:r>
              <a:rPr lang="en-US" sz="2800" dirty="0"/>
              <a:t>View history</a:t>
            </a:r>
          </a:p>
          <a:p>
            <a:pPr algn="ctr"/>
            <a:r>
              <a:rPr lang="en-US" sz="2800" dirty="0"/>
              <a:t>Change language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A26F3A7-F375-4344-9E82-F2341C4D80B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739" t="697" r="16334" b="5576"/>
          <a:stretch>
            <a:fillRect/>
          </a:stretch>
        </p:blipFill>
        <p:spPr>
          <a:xfrm>
            <a:off x="-2344615" y="-834944"/>
            <a:ext cx="6837041" cy="6838873"/>
          </a:xfrm>
          <a:custGeom>
            <a:avLst/>
            <a:gdLst>
              <a:gd name="connsiteX0" fmla="*/ 2148454 w 4246646"/>
              <a:gd name="connsiteY0" fmla="*/ 0 h 4247784"/>
              <a:gd name="connsiteX1" fmla="*/ 4246646 w 4246646"/>
              <a:gd name="connsiteY1" fmla="*/ 2179097 h 4247784"/>
              <a:gd name="connsiteX2" fmla="*/ 2098192 w 4246646"/>
              <a:gd name="connsiteY2" fmla="*/ 4247784 h 4247784"/>
              <a:gd name="connsiteX3" fmla="*/ 0 w 4246646"/>
              <a:gd name="connsiteY3" fmla="*/ 2068687 h 4247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6646" h="4247784">
                <a:moveTo>
                  <a:pt x="2148454" y="0"/>
                </a:moveTo>
                <a:lnTo>
                  <a:pt x="4246646" y="2179097"/>
                </a:lnTo>
                <a:lnTo>
                  <a:pt x="2098192" y="4247784"/>
                </a:lnTo>
                <a:lnTo>
                  <a:pt x="0" y="2068687"/>
                </a:lnTo>
                <a:close/>
              </a:path>
            </a:pathLst>
          </a:custGeom>
        </p:spPr>
      </p:pic>
      <p:pic>
        <p:nvPicPr>
          <p:cNvPr id="31" name="Picture 2">
            <a:extLst>
              <a:ext uri="{FF2B5EF4-FFF2-40B4-BE49-F238E27FC236}">
                <a16:creationId xmlns:a16="http://schemas.microsoft.com/office/drawing/2014/main" id="{6411A19E-5F30-4739-A45B-8B1D54552F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873" y="-8680635"/>
            <a:ext cx="8155522" cy="4542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8AC358D7-E98A-4A44-8908-617743BE53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6986" y="-6922550"/>
            <a:ext cx="9182934" cy="491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043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566143-2AE5-4D84-A54B-60AF88383E79}"/>
              </a:ext>
            </a:extLst>
          </p:cNvPr>
          <p:cNvSpPr/>
          <p:nvPr/>
        </p:nvSpPr>
        <p:spPr>
          <a:xfrm rot="17423954">
            <a:off x="95526" y="6292455"/>
            <a:ext cx="441345" cy="42783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A70A9AC-F80E-42BD-9829-4948B9AFDF25}"/>
              </a:ext>
            </a:extLst>
          </p:cNvPr>
          <p:cNvSpPr/>
          <p:nvPr/>
        </p:nvSpPr>
        <p:spPr>
          <a:xfrm rot="5400000">
            <a:off x="3300279" y="-2203691"/>
            <a:ext cx="5591443" cy="11191496"/>
          </a:xfrm>
          <a:prstGeom prst="frame">
            <a:avLst>
              <a:gd name="adj1" fmla="val 1894"/>
            </a:avLst>
          </a:prstGeom>
          <a:solidFill>
            <a:srgbClr val="385E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2AEF37-87BB-4960-ACAC-DD7BCB78A501}"/>
              </a:ext>
            </a:extLst>
          </p:cNvPr>
          <p:cNvSpPr/>
          <p:nvPr/>
        </p:nvSpPr>
        <p:spPr>
          <a:xfrm rot="7652076">
            <a:off x="7110932" y="-1832303"/>
            <a:ext cx="989028" cy="97396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B89C94-E865-45D2-B254-52DD18715CDA}"/>
              </a:ext>
            </a:extLst>
          </p:cNvPr>
          <p:cNvSpPr/>
          <p:nvPr/>
        </p:nvSpPr>
        <p:spPr>
          <a:xfrm rot="16200000">
            <a:off x="3593123" y="-1892986"/>
            <a:ext cx="5509356" cy="10949355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3653A1F-85C1-4D6B-8E41-8A9405760115}"/>
              </a:ext>
            </a:extLst>
          </p:cNvPr>
          <p:cNvSpPr txBox="1"/>
          <p:nvPr/>
        </p:nvSpPr>
        <p:spPr>
          <a:xfrm>
            <a:off x="13429463" y="961406"/>
            <a:ext cx="58366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rgbClr val="385E53"/>
                </a:solidFill>
                <a:latin typeface="Berlin Sans FB" panose="020E0602020502020306" pitchFamily="34" charset="0"/>
              </a:rPr>
              <a:t>Merchant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6596C3-8B7F-40B4-AE8D-8B106FCA93AA}"/>
              </a:ext>
            </a:extLst>
          </p:cNvPr>
          <p:cNvSpPr txBox="1"/>
          <p:nvPr/>
        </p:nvSpPr>
        <p:spPr>
          <a:xfrm>
            <a:off x="14311893" y="2069402"/>
            <a:ext cx="376698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Login</a:t>
            </a:r>
          </a:p>
          <a:p>
            <a:pPr algn="ctr"/>
            <a:r>
              <a:rPr lang="en-US" sz="2800" dirty="0"/>
              <a:t>Sign up</a:t>
            </a:r>
          </a:p>
          <a:p>
            <a:pPr algn="ctr"/>
            <a:r>
              <a:rPr lang="en-US" sz="2800" dirty="0"/>
              <a:t>Edit Information</a:t>
            </a:r>
          </a:p>
          <a:p>
            <a:pPr algn="ctr"/>
            <a:r>
              <a:rPr lang="en-US" sz="2800" dirty="0"/>
              <a:t>Change password</a:t>
            </a:r>
          </a:p>
          <a:p>
            <a:pPr algn="ctr"/>
            <a:r>
              <a:rPr lang="en-US" sz="2800" dirty="0"/>
              <a:t>Find product</a:t>
            </a:r>
          </a:p>
          <a:p>
            <a:pPr algn="ctr"/>
            <a:r>
              <a:rPr lang="en-US" sz="2800" dirty="0"/>
              <a:t>Create order</a:t>
            </a:r>
          </a:p>
          <a:p>
            <a:pPr algn="ctr"/>
            <a:r>
              <a:rPr lang="en-US" sz="2800" dirty="0"/>
              <a:t>Delete order</a:t>
            </a:r>
          </a:p>
          <a:p>
            <a:pPr algn="ctr"/>
            <a:r>
              <a:rPr lang="en-US" sz="2800" dirty="0"/>
              <a:t>Confirm dealing</a:t>
            </a:r>
          </a:p>
          <a:p>
            <a:pPr algn="ctr"/>
            <a:r>
              <a:rPr lang="en-US" sz="2800" dirty="0"/>
              <a:t>View history</a:t>
            </a:r>
          </a:p>
          <a:p>
            <a:pPr algn="ctr"/>
            <a:r>
              <a:rPr lang="en-US" sz="2800" dirty="0"/>
              <a:t>Change language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10A18C-2CF9-4292-9CDC-7F878F755B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739" t="697" r="16334" b="5576"/>
          <a:stretch>
            <a:fillRect/>
          </a:stretch>
        </p:blipFill>
        <p:spPr>
          <a:xfrm rot="13670726">
            <a:off x="-8247756" y="6409917"/>
            <a:ext cx="6837041" cy="6838873"/>
          </a:xfrm>
          <a:custGeom>
            <a:avLst/>
            <a:gdLst>
              <a:gd name="connsiteX0" fmla="*/ 2148454 w 4246646"/>
              <a:gd name="connsiteY0" fmla="*/ 0 h 4247784"/>
              <a:gd name="connsiteX1" fmla="*/ 4246646 w 4246646"/>
              <a:gd name="connsiteY1" fmla="*/ 2179097 h 4247784"/>
              <a:gd name="connsiteX2" fmla="*/ 2098192 w 4246646"/>
              <a:gd name="connsiteY2" fmla="*/ 4247784 h 4247784"/>
              <a:gd name="connsiteX3" fmla="*/ 0 w 4246646"/>
              <a:gd name="connsiteY3" fmla="*/ 2068687 h 4247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6646" h="4247784">
                <a:moveTo>
                  <a:pt x="2148454" y="0"/>
                </a:moveTo>
                <a:lnTo>
                  <a:pt x="4246646" y="2179097"/>
                </a:lnTo>
                <a:lnTo>
                  <a:pt x="2098192" y="4247784"/>
                </a:lnTo>
                <a:lnTo>
                  <a:pt x="0" y="2068687"/>
                </a:lnTo>
                <a:close/>
              </a:path>
            </a:pathLst>
          </a:cu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DF46E777-40D7-4220-94EC-7463AA872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873" y="-5378683"/>
            <a:ext cx="8155522" cy="4542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Parallelogram 13">
            <a:extLst>
              <a:ext uri="{FF2B5EF4-FFF2-40B4-BE49-F238E27FC236}">
                <a16:creationId xmlns:a16="http://schemas.microsoft.com/office/drawing/2014/main" id="{3FFF0229-5B52-4D26-8E50-B3CBD7F548A7}"/>
              </a:ext>
            </a:extLst>
          </p:cNvPr>
          <p:cNvSpPr/>
          <p:nvPr/>
        </p:nvSpPr>
        <p:spPr>
          <a:xfrm>
            <a:off x="11388179" y="-8089406"/>
            <a:ext cx="9614409" cy="7734196"/>
          </a:xfrm>
          <a:prstGeom prst="parallelogram">
            <a:avLst>
              <a:gd name="adj" fmla="val 10497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75438D7F-F53C-469C-97B8-5873176B9DDE}"/>
              </a:ext>
            </a:extLst>
          </p:cNvPr>
          <p:cNvSpPr/>
          <p:nvPr/>
        </p:nvSpPr>
        <p:spPr>
          <a:xfrm rot="20877824">
            <a:off x="16520578" y="2717056"/>
            <a:ext cx="3203359" cy="3133109"/>
          </a:xfrm>
          <a:prstGeom prst="frame">
            <a:avLst>
              <a:gd name="adj1" fmla="val 2500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42E9A2-6142-4465-9359-9293E44CE84E}"/>
              </a:ext>
            </a:extLst>
          </p:cNvPr>
          <p:cNvSpPr/>
          <p:nvPr/>
        </p:nvSpPr>
        <p:spPr>
          <a:xfrm rot="2671695">
            <a:off x="16501856" y="3129419"/>
            <a:ext cx="3154038" cy="30622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FE934135-C6B1-401D-BE11-07E54134A7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45" r="19873" b="4437"/>
          <a:stretch/>
        </p:blipFill>
        <p:spPr>
          <a:xfrm>
            <a:off x="17271155" y="3194538"/>
            <a:ext cx="1568408" cy="253687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9929DCA-9F2C-4BD4-A8F4-18DED00ED14E}"/>
              </a:ext>
            </a:extLst>
          </p:cNvPr>
          <p:cNvSpPr txBox="1"/>
          <p:nvPr/>
        </p:nvSpPr>
        <p:spPr>
          <a:xfrm>
            <a:off x="1846378" y="-4137464"/>
            <a:ext cx="736581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 err="1">
                <a:solidFill>
                  <a:srgbClr val="385E53"/>
                </a:solidFill>
                <a:latin typeface="Berlin Sans FB" panose="020E0602020502020306" pitchFamily="34" charset="0"/>
              </a:rPr>
              <a:t>FarmHome</a:t>
            </a:r>
            <a:endParaRPr lang="en-US" sz="6600" spc="600" dirty="0">
              <a:solidFill>
                <a:srgbClr val="385E53"/>
              </a:solidFill>
              <a:latin typeface="Berlin Sans FB" panose="020E0602020502020306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C27126B-A71C-419B-8C6D-08CB9622094F}"/>
              </a:ext>
            </a:extLst>
          </p:cNvPr>
          <p:cNvGrpSpPr/>
          <p:nvPr/>
        </p:nvGrpSpPr>
        <p:grpSpPr>
          <a:xfrm>
            <a:off x="776152" y="7213210"/>
            <a:ext cx="6934200" cy="4332356"/>
            <a:chOff x="776152" y="1640311"/>
            <a:chExt cx="6934200" cy="433235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8452389-030E-4107-A44D-0BD09BF1D4AC}"/>
                </a:ext>
              </a:extLst>
            </p:cNvPr>
            <p:cNvSpPr txBox="1"/>
            <p:nvPr/>
          </p:nvSpPr>
          <p:spPr>
            <a:xfrm>
              <a:off x="776152" y="1640311"/>
              <a:ext cx="6629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rgbClr val="385E53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Advantages:</a:t>
              </a:r>
              <a:endParaRPr lang="vi-VN" sz="2000" dirty="0">
                <a:solidFill>
                  <a:srgbClr val="385E53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B65AD9F-68E3-4CAD-9ABF-C48470080F1D}"/>
                </a:ext>
              </a:extLst>
            </p:cNvPr>
            <p:cNvSpPr txBox="1"/>
            <p:nvPr/>
          </p:nvSpPr>
          <p:spPr>
            <a:xfrm>
              <a:off x="776152" y="3637588"/>
              <a:ext cx="6629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rgbClr val="385E53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Disadvantage:</a:t>
              </a:r>
              <a:endParaRPr lang="vi-VN" sz="2000" dirty="0">
                <a:solidFill>
                  <a:srgbClr val="385E53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EFDF0FB-6600-49CC-A811-5C43DBA28643}"/>
                </a:ext>
              </a:extLst>
            </p:cNvPr>
            <p:cNvSpPr txBox="1"/>
            <p:nvPr/>
          </p:nvSpPr>
          <p:spPr>
            <a:xfrm>
              <a:off x="1080952" y="2094379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Fully handled ordering process, ensuring fairness for farmers</a:t>
              </a:r>
              <a:endParaRPr lang="vi-VN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3E0FDC0-A6B4-487C-A5A5-E7AA362ECFC4}"/>
                </a:ext>
              </a:extLst>
            </p:cNvPr>
            <p:cNvSpPr txBox="1"/>
            <p:nvPr/>
          </p:nvSpPr>
          <p:spPr>
            <a:xfrm>
              <a:off x="1080952" y="2490517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The user interface is guided enthusiastically by the instructors</a:t>
              </a:r>
              <a:endParaRPr lang="vi-VN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1D930B-3A24-4C5C-96B3-87BDC5CE9118}"/>
                </a:ext>
              </a:extLst>
            </p:cNvPr>
            <p:cNvSpPr txBox="1"/>
            <p:nvPr/>
          </p:nvSpPr>
          <p:spPr>
            <a:xfrm>
              <a:off x="1080952" y="2883478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Database, applications are uploaded on the internet</a:t>
              </a:r>
              <a:endParaRPr lang="vi-VN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9BBC084-3977-4DA7-B8EE-0BA0B4727AA7}"/>
                </a:ext>
              </a:extLst>
            </p:cNvPr>
            <p:cNvSpPr txBox="1"/>
            <p:nvPr/>
          </p:nvSpPr>
          <p:spPr>
            <a:xfrm>
              <a:off x="1080952" y="3222644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Intergrate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a detection model that can be used for classifying</a:t>
              </a:r>
              <a:endParaRPr lang="vi-VN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10DEE34-23D8-4A87-9C01-18392C0DFBA8}"/>
                </a:ext>
              </a:extLst>
            </p:cNvPr>
            <p:cNvSpPr txBox="1"/>
            <p:nvPr/>
          </p:nvSpPr>
          <p:spPr>
            <a:xfrm>
              <a:off x="1080952" y="4053144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Some of the feature are still not completed.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A43333C-D765-45CA-8CFE-134FD56BD9EB}"/>
                </a:ext>
              </a:extLst>
            </p:cNvPr>
            <p:cNvSpPr txBox="1"/>
            <p:nvPr/>
          </p:nvSpPr>
          <p:spPr>
            <a:xfrm>
              <a:off x="1079864" y="4403006"/>
              <a:ext cx="501613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The Machine learning model is used only for classify several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agriculturals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, some new products can be misclassified.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9026244-B744-4FC9-A5A1-FD952E1115D1}"/>
                </a:ext>
              </a:extLst>
            </p:cNvPr>
            <p:cNvSpPr txBox="1"/>
            <p:nvPr/>
          </p:nvSpPr>
          <p:spPr>
            <a:xfrm>
              <a:off x="1122703" y="5326336"/>
              <a:ext cx="501613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ea typeface="Calibri" panose="020F0502020204030204" pitchFamily="34" charset="0"/>
                </a:rPr>
                <a:t>For some specific area, this app will not really being applied for the actual situation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.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C3F508B-8A83-4B1F-8D4D-6A85BEACF8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6986" y="1112521"/>
            <a:ext cx="9182934" cy="491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869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566143-2AE5-4D84-A54B-60AF88383E79}"/>
              </a:ext>
            </a:extLst>
          </p:cNvPr>
          <p:cNvSpPr/>
          <p:nvPr/>
        </p:nvSpPr>
        <p:spPr>
          <a:xfrm rot="17423954">
            <a:off x="95526" y="6292455"/>
            <a:ext cx="441345" cy="42783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A70A9AC-F80E-42BD-9829-4948B9AFDF25}"/>
              </a:ext>
            </a:extLst>
          </p:cNvPr>
          <p:cNvSpPr/>
          <p:nvPr/>
        </p:nvSpPr>
        <p:spPr>
          <a:xfrm rot="5400000">
            <a:off x="3502913" y="-1978807"/>
            <a:ext cx="5591443" cy="11191496"/>
          </a:xfrm>
          <a:prstGeom prst="frame">
            <a:avLst>
              <a:gd name="adj1" fmla="val 1894"/>
            </a:avLst>
          </a:prstGeom>
          <a:solidFill>
            <a:srgbClr val="385E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2AEF37-87BB-4960-ACAC-DD7BCB78A501}"/>
              </a:ext>
            </a:extLst>
          </p:cNvPr>
          <p:cNvSpPr/>
          <p:nvPr/>
        </p:nvSpPr>
        <p:spPr>
          <a:xfrm rot="7652076">
            <a:off x="7110932" y="-1832303"/>
            <a:ext cx="989028" cy="97396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B89C94-E865-45D2-B254-52DD18715CDA}"/>
              </a:ext>
            </a:extLst>
          </p:cNvPr>
          <p:cNvSpPr/>
          <p:nvPr/>
        </p:nvSpPr>
        <p:spPr>
          <a:xfrm rot="16200000">
            <a:off x="3259758" y="-2192575"/>
            <a:ext cx="5509356" cy="10949355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3653A1F-85C1-4D6B-8E41-8A9405760115}"/>
              </a:ext>
            </a:extLst>
          </p:cNvPr>
          <p:cNvSpPr txBox="1"/>
          <p:nvPr/>
        </p:nvSpPr>
        <p:spPr>
          <a:xfrm>
            <a:off x="13429463" y="961406"/>
            <a:ext cx="58366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>
                <a:solidFill>
                  <a:srgbClr val="385E53"/>
                </a:solidFill>
                <a:latin typeface="Berlin Sans FB" panose="020E0602020502020306" pitchFamily="34" charset="0"/>
              </a:rPr>
              <a:t>Merchant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A6596C3-8B7F-40B4-AE8D-8B106FCA93AA}"/>
              </a:ext>
            </a:extLst>
          </p:cNvPr>
          <p:cNvSpPr txBox="1"/>
          <p:nvPr/>
        </p:nvSpPr>
        <p:spPr>
          <a:xfrm>
            <a:off x="14311893" y="2069402"/>
            <a:ext cx="376698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Login</a:t>
            </a:r>
          </a:p>
          <a:p>
            <a:pPr algn="ctr"/>
            <a:r>
              <a:rPr lang="en-US" sz="2800" dirty="0"/>
              <a:t>Sign up</a:t>
            </a:r>
          </a:p>
          <a:p>
            <a:pPr algn="ctr"/>
            <a:r>
              <a:rPr lang="en-US" sz="2800" dirty="0"/>
              <a:t>Edit Information</a:t>
            </a:r>
          </a:p>
          <a:p>
            <a:pPr algn="ctr"/>
            <a:r>
              <a:rPr lang="en-US" sz="2800" dirty="0"/>
              <a:t>Change password</a:t>
            </a:r>
          </a:p>
          <a:p>
            <a:pPr algn="ctr"/>
            <a:r>
              <a:rPr lang="en-US" sz="2800" dirty="0"/>
              <a:t>Find product</a:t>
            </a:r>
          </a:p>
          <a:p>
            <a:pPr algn="ctr"/>
            <a:r>
              <a:rPr lang="en-US" sz="2800" dirty="0"/>
              <a:t>Create order</a:t>
            </a:r>
          </a:p>
          <a:p>
            <a:pPr algn="ctr"/>
            <a:r>
              <a:rPr lang="en-US" sz="2800" dirty="0"/>
              <a:t>Delete order</a:t>
            </a:r>
          </a:p>
          <a:p>
            <a:pPr algn="ctr"/>
            <a:r>
              <a:rPr lang="en-US" sz="2800" dirty="0"/>
              <a:t>Confirm dealing</a:t>
            </a:r>
          </a:p>
          <a:p>
            <a:pPr algn="ctr"/>
            <a:r>
              <a:rPr lang="en-US" sz="2800" dirty="0"/>
              <a:t>View history</a:t>
            </a:r>
          </a:p>
          <a:p>
            <a:pPr algn="ctr"/>
            <a:r>
              <a:rPr lang="en-US" sz="2800" dirty="0"/>
              <a:t>Change language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10A18C-2CF9-4292-9CDC-7F878F755B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739" t="697" r="16334" b="5576"/>
          <a:stretch>
            <a:fillRect/>
          </a:stretch>
        </p:blipFill>
        <p:spPr>
          <a:xfrm rot="13670726">
            <a:off x="-8247756" y="6409917"/>
            <a:ext cx="6837041" cy="6838873"/>
          </a:xfrm>
          <a:custGeom>
            <a:avLst/>
            <a:gdLst>
              <a:gd name="connsiteX0" fmla="*/ 2148454 w 4246646"/>
              <a:gd name="connsiteY0" fmla="*/ 0 h 4247784"/>
              <a:gd name="connsiteX1" fmla="*/ 4246646 w 4246646"/>
              <a:gd name="connsiteY1" fmla="*/ 2179097 h 4247784"/>
              <a:gd name="connsiteX2" fmla="*/ 2098192 w 4246646"/>
              <a:gd name="connsiteY2" fmla="*/ 4247784 h 4247784"/>
              <a:gd name="connsiteX3" fmla="*/ 0 w 4246646"/>
              <a:gd name="connsiteY3" fmla="*/ 2068687 h 4247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46646" h="4247784">
                <a:moveTo>
                  <a:pt x="2148454" y="0"/>
                </a:moveTo>
                <a:lnTo>
                  <a:pt x="4246646" y="2179097"/>
                </a:lnTo>
                <a:lnTo>
                  <a:pt x="2098192" y="4247784"/>
                </a:lnTo>
                <a:lnTo>
                  <a:pt x="0" y="2068687"/>
                </a:lnTo>
                <a:close/>
              </a:path>
            </a:pathLst>
          </a:custGeom>
        </p:spPr>
      </p:pic>
      <p:pic>
        <p:nvPicPr>
          <p:cNvPr id="7170" name="Picture 2">
            <a:extLst>
              <a:ext uri="{FF2B5EF4-FFF2-40B4-BE49-F238E27FC236}">
                <a16:creationId xmlns:a16="http://schemas.microsoft.com/office/drawing/2014/main" id="{DF46E777-40D7-4220-94EC-7463AA872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0873" y="1157586"/>
            <a:ext cx="8155522" cy="4542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Parallelogram 13">
            <a:extLst>
              <a:ext uri="{FF2B5EF4-FFF2-40B4-BE49-F238E27FC236}">
                <a16:creationId xmlns:a16="http://schemas.microsoft.com/office/drawing/2014/main" id="{3FFF0229-5B52-4D26-8E50-B3CBD7F548A7}"/>
              </a:ext>
            </a:extLst>
          </p:cNvPr>
          <p:cNvSpPr/>
          <p:nvPr/>
        </p:nvSpPr>
        <p:spPr>
          <a:xfrm>
            <a:off x="11388179" y="-8089406"/>
            <a:ext cx="9614409" cy="7734196"/>
          </a:xfrm>
          <a:prstGeom prst="parallelogram">
            <a:avLst>
              <a:gd name="adj" fmla="val 10497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75438D7F-F53C-469C-97B8-5873176B9DDE}"/>
              </a:ext>
            </a:extLst>
          </p:cNvPr>
          <p:cNvSpPr/>
          <p:nvPr/>
        </p:nvSpPr>
        <p:spPr>
          <a:xfrm rot="20877824">
            <a:off x="16520578" y="2717056"/>
            <a:ext cx="3203359" cy="3133109"/>
          </a:xfrm>
          <a:prstGeom prst="frame">
            <a:avLst>
              <a:gd name="adj1" fmla="val 2500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42E9A2-6142-4465-9359-9293E44CE84E}"/>
              </a:ext>
            </a:extLst>
          </p:cNvPr>
          <p:cNvSpPr/>
          <p:nvPr/>
        </p:nvSpPr>
        <p:spPr>
          <a:xfrm rot="2671695">
            <a:off x="16501856" y="3129419"/>
            <a:ext cx="3154038" cy="30622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21" name="Picture 20" descr="Icon&#10;&#10;Description automatically generated">
            <a:extLst>
              <a:ext uri="{FF2B5EF4-FFF2-40B4-BE49-F238E27FC236}">
                <a16:creationId xmlns:a16="http://schemas.microsoft.com/office/drawing/2014/main" id="{FE934135-C6B1-401D-BE11-07E54134A7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45" r="19873" b="4437"/>
          <a:stretch/>
        </p:blipFill>
        <p:spPr>
          <a:xfrm>
            <a:off x="17271155" y="3194538"/>
            <a:ext cx="1568408" cy="253687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9929DCA-9F2C-4BD4-A8F4-18DED00ED14E}"/>
              </a:ext>
            </a:extLst>
          </p:cNvPr>
          <p:cNvSpPr txBox="1"/>
          <p:nvPr/>
        </p:nvSpPr>
        <p:spPr>
          <a:xfrm>
            <a:off x="1846378" y="-4137464"/>
            <a:ext cx="736581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 err="1">
                <a:solidFill>
                  <a:srgbClr val="385E53"/>
                </a:solidFill>
                <a:latin typeface="Berlin Sans FB" panose="020E0602020502020306" pitchFamily="34" charset="0"/>
              </a:rPr>
              <a:t>FarmHome</a:t>
            </a:r>
            <a:endParaRPr lang="en-US" sz="6600" spc="600" dirty="0">
              <a:solidFill>
                <a:srgbClr val="385E53"/>
              </a:solidFill>
              <a:latin typeface="Berlin Sans FB" panose="020E0602020502020306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C27126B-A71C-419B-8C6D-08CB9622094F}"/>
              </a:ext>
            </a:extLst>
          </p:cNvPr>
          <p:cNvGrpSpPr/>
          <p:nvPr/>
        </p:nvGrpSpPr>
        <p:grpSpPr>
          <a:xfrm>
            <a:off x="776152" y="7213210"/>
            <a:ext cx="6934200" cy="4332356"/>
            <a:chOff x="776152" y="1640311"/>
            <a:chExt cx="6934200" cy="4332356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8452389-030E-4107-A44D-0BD09BF1D4AC}"/>
                </a:ext>
              </a:extLst>
            </p:cNvPr>
            <p:cNvSpPr txBox="1"/>
            <p:nvPr/>
          </p:nvSpPr>
          <p:spPr>
            <a:xfrm>
              <a:off x="776152" y="1640311"/>
              <a:ext cx="6629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rgbClr val="385E53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Advantages:</a:t>
              </a:r>
              <a:endParaRPr lang="vi-VN" sz="2000" dirty="0">
                <a:solidFill>
                  <a:srgbClr val="385E53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B65AD9F-68E3-4CAD-9ABF-C48470080F1D}"/>
                </a:ext>
              </a:extLst>
            </p:cNvPr>
            <p:cNvSpPr txBox="1"/>
            <p:nvPr/>
          </p:nvSpPr>
          <p:spPr>
            <a:xfrm>
              <a:off x="776152" y="3637588"/>
              <a:ext cx="6629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rgbClr val="385E53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Disadvantage:</a:t>
              </a:r>
              <a:endParaRPr lang="vi-VN" sz="2000" dirty="0">
                <a:solidFill>
                  <a:srgbClr val="385E53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EFDF0FB-6600-49CC-A811-5C43DBA28643}"/>
                </a:ext>
              </a:extLst>
            </p:cNvPr>
            <p:cNvSpPr txBox="1"/>
            <p:nvPr/>
          </p:nvSpPr>
          <p:spPr>
            <a:xfrm>
              <a:off x="1080952" y="2094379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Fully handled ordering process, ensuring fairness for farmers</a:t>
              </a:r>
              <a:endParaRPr lang="vi-VN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3E0FDC0-A6B4-487C-A5A5-E7AA362ECFC4}"/>
                </a:ext>
              </a:extLst>
            </p:cNvPr>
            <p:cNvSpPr txBox="1"/>
            <p:nvPr/>
          </p:nvSpPr>
          <p:spPr>
            <a:xfrm>
              <a:off x="1080952" y="2490517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The user interface is guided enthusiastically by the instructors</a:t>
              </a:r>
              <a:endParaRPr lang="vi-VN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1D930B-3A24-4C5C-96B3-87BDC5CE9118}"/>
                </a:ext>
              </a:extLst>
            </p:cNvPr>
            <p:cNvSpPr txBox="1"/>
            <p:nvPr/>
          </p:nvSpPr>
          <p:spPr>
            <a:xfrm>
              <a:off x="1080952" y="2883478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Database, applications are uploaded on the internet</a:t>
              </a:r>
              <a:endParaRPr lang="vi-VN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9BBC084-3977-4DA7-B8EE-0BA0B4727AA7}"/>
                </a:ext>
              </a:extLst>
            </p:cNvPr>
            <p:cNvSpPr txBox="1"/>
            <p:nvPr/>
          </p:nvSpPr>
          <p:spPr>
            <a:xfrm>
              <a:off x="1080952" y="3222644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Intergrate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a detection model that can be used for classifying</a:t>
              </a:r>
              <a:endParaRPr lang="vi-VN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10DEE34-23D8-4A87-9C01-18392C0DFBA8}"/>
                </a:ext>
              </a:extLst>
            </p:cNvPr>
            <p:cNvSpPr txBox="1"/>
            <p:nvPr/>
          </p:nvSpPr>
          <p:spPr>
            <a:xfrm>
              <a:off x="1080952" y="4053144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Some of the feature are still not completed.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A43333C-D765-45CA-8CFE-134FD56BD9EB}"/>
                </a:ext>
              </a:extLst>
            </p:cNvPr>
            <p:cNvSpPr txBox="1"/>
            <p:nvPr/>
          </p:nvSpPr>
          <p:spPr>
            <a:xfrm>
              <a:off x="1079864" y="4403006"/>
              <a:ext cx="501613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The Machine learning model is used only for classify several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agriculturals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, some new products can be misclassified.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9026244-B744-4FC9-A5A1-FD952E1115D1}"/>
                </a:ext>
              </a:extLst>
            </p:cNvPr>
            <p:cNvSpPr txBox="1"/>
            <p:nvPr/>
          </p:nvSpPr>
          <p:spPr>
            <a:xfrm>
              <a:off x="1122703" y="5326336"/>
              <a:ext cx="501613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ea typeface="Calibri" panose="020F0502020204030204" pitchFamily="34" charset="0"/>
                </a:rPr>
                <a:t>For some specific area, this app will not really being applied for the actual situation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.</a:t>
              </a:r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B694AB3E-9047-450E-8BCB-D4B7CD3F6D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0678033" y="961406"/>
            <a:ext cx="9182934" cy="491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8200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49054FBF-B590-4343-9D44-A1B79FE8FF9D}"/>
              </a:ext>
            </a:extLst>
          </p:cNvPr>
          <p:cNvSpPr/>
          <p:nvPr/>
        </p:nvSpPr>
        <p:spPr>
          <a:xfrm>
            <a:off x="3651608" y="-281836"/>
            <a:ext cx="9614409" cy="7734196"/>
          </a:xfrm>
          <a:prstGeom prst="parallelogram">
            <a:avLst>
              <a:gd name="adj" fmla="val 10497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751331B9-9B80-44DD-97AC-1D927D9F3852}"/>
              </a:ext>
            </a:extLst>
          </p:cNvPr>
          <p:cNvSpPr/>
          <p:nvPr/>
        </p:nvSpPr>
        <p:spPr>
          <a:xfrm rot="2700000">
            <a:off x="8350041" y="2533005"/>
            <a:ext cx="3203359" cy="3133109"/>
          </a:xfrm>
          <a:prstGeom prst="frame">
            <a:avLst>
              <a:gd name="adj1" fmla="val 2500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C4D2C6-7EDF-4C3C-A8AE-36E9A4562457}"/>
              </a:ext>
            </a:extLst>
          </p:cNvPr>
          <p:cNvSpPr/>
          <p:nvPr/>
        </p:nvSpPr>
        <p:spPr>
          <a:xfrm rot="2671695">
            <a:off x="8331319" y="2945368"/>
            <a:ext cx="3154038" cy="30622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C695D181-B73D-44DD-B241-F972F6A9D7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45" r="19873" b="4437"/>
          <a:stretch/>
        </p:blipFill>
        <p:spPr>
          <a:xfrm>
            <a:off x="9148565" y="3222644"/>
            <a:ext cx="1437243" cy="23247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00C0109-9C85-44A9-97CD-1952529CEDAC}"/>
              </a:ext>
            </a:extLst>
          </p:cNvPr>
          <p:cNvSpPr txBox="1"/>
          <p:nvPr/>
        </p:nvSpPr>
        <p:spPr>
          <a:xfrm>
            <a:off x="1846378" y="293691"/>
            <a:ext cx="736581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 err="1">
                <a:solidFill>
                  <a:srgbClr val="385E53"/>
                </a:solidFill>
                <a:latin typeface="Berlin Sans FB" panose="020E0602020502020306" pitchFamily="34" charset="0"/>
              </a:rPr>
              <a:t>FarmHome</a:t>
            </a:r>
            <a:endParaRPr lang="en-US" sz="6600" spc="600" dirty="0">
              <a:solidFill>
                <a:srgbClr val="385E53"/>
              </a:solidFill>
              <a:latin typeface="Berlin Sans FB" panose="020E0602020502020306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2FD44E8-8E11-453C-BB8A-35C293BDAA41}"/>
              </a:ext>
            </a:extLst>
          </p:cNvPr>
          <p:cNvGrpSpPr/>
          <p:nvPr/>
        </p:nvGrpSpPr>
        <p:grpSpPr>
          <a:xfrm>
            <a:off x="776152" y="1640311"/>
            <a:ext cx="6934200" cy="4332356"/>
            <a:chOff x="776152" y="1640311"/>
            <a:chExt cx="6934200" cy="433235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FF85EDA-38B1-4F54-B7C3-5814BEE2E609}"/>
                </a:ext>
              </a:extLst>
            </p:cNvPr>
            <p:cNvSpPr txBox="1"/>
            <p:nvPr/>
          </p:nvSpPr>
          <p:spPr>
            <a:xfrm>
              <a:off x="776152" y="1640311"/>
              <a:ext cx="6629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rgbClr val="385E53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Advantages:</a:t>
              </a:r>
              <a:endParaRPr lang="vi-VN" sz="2000" dirty="0">
                <a:solidFill>
                  <a:srgbClr val="385E53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37BA79-4C52-4BC0-ADDC-9754C0AE6D49}"/>
                </a:ext>
              </a:extLst>
            </p:cNvPr>
            <p:cNvSpPr txBox="1"/>
            <p:nvPr/>
          </p:nvSpPr>
          <p:spPr>
            <a:xfrm>
              <a:off x="776152" y="3637588"/>
              <a:ext cx="6629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rgbClr val="385E53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Disadvantage:</a:t>
              </a:r>
              <a:endParaRPr lang="vi-VN" sz="2000" dirty="0">
                <a:solidFill>
                  <a:srgbClr val="385E53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3B9F09-BDF5-48A8-9B43-87D5BCEFE4E3}"/>
                </a:ext>
              </a:extLst>
            </p:cNvPr>
            <p:cNvSpPr txBox="1"/>
            <p:nvPr/>
          </p:nvSpPr>
          <p:spPr>
            <a:xfrm>
              <a:off x="1080952" y="2094379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Fully handled ordering process, ensuring fairness for farmers</a:t>
              </a:r>
              <a:endParaRPr lang="vi-V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FC48D8F-3EF8-4716-B206-A55A83D34E7B}"/>
                </a:ext>
              </a:extLst>
            </p:cNvPr>
            <p:cNvSpPr txBox="1"/>
            <p:nvPr/>
          </p:nvSpPr>
          <p:spPr>
            <a:xfrm>
              <a:off x="1080952" y="2490517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The user interface is guided enthusiastically by the instructors</a:t>
              </a:r>
              <a:endParaRPr lang="vi-VN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329581-1FB5-46D2-A551-E600B7CA76D8}"/>
                </a:ext>
              </a:extLst>
            </p:cNvPr>
            <p:cNvSpPr txBox="1"/>
            <p:nvPr/>
          </p:nvSpPr>
          <p:spPr>
            <a:xfrm>
              <a:off x="1080952" y="2883478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Database, applications are uploaded on the internet</a:t>
              </a:r>
              <a:endParaRPr lang="vi-VN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BC0624B-20CA-480F-9AE2-1E1CDDEEDB28}"/>
                </a:ext>
              </a:extLst>
            </p:cNvPr>
            <p:cNvSpPr txBox="1"/>
            <p:nvPr/>
          </p:nvSpPr>
          <p:spPr>
            <a:xfrm>
              <a:off x="1080952" y="3222644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Intergrate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a detection model that can be used for classifying</a:t>
              </a:r>
              <a:endParaRPr lang="vi-V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9EA5E8-974C-44DB-93D7-F954DAE86CB6}"/>
                </a:ext>
              </a:extLst>
            </p:cNvPr>
            <p:cNvSpPr txBox="1"/>
            <p:nvPr/>
          </p:nvSpPr>
          <p:spPr>
            <a:xfrm>
              <a:off x="1080952" y="4053144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Some of the feature are still not completed.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8F36905-392B-494F-AF4F-B3C05BF5C266}"/>
                </a:ext>
              </a:extLst>
            </p:cNvPr>
            <p:cNvSpPr txBox="1"/>
            <p:nvPr/>
          </p:nvSpPr>
          <p:spPr>
            <a:xfrm>
              <a:off x="1079864" y="4403006"/>
              <a:ext cx="501613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The Machine learning model is used only for classify several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agriculturals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, some new products can be misclassified.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F510383-8EFC-4FF8-83D1-AC07CDC113B5}"/>
                </a:ext>
              </a:extLst>
            </p:cNvPr>
            <p:cNvSpPr txBox="1"/>
            <p:nvPr/>
          </p:nvSpPr>
          <p:spPr>
            <a:xfrm>
              <a:off x="1122703" y="5326336"/>
              <a:ext cx="501613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ea typeface="Calibri" panose="020F0502020204030204" pitchFamily="34" charset="0"/>
                </a:rPr>
                <a:t>For some specific area, this app will not really being applied for the actual situation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.</a:t>
              </a:r>
            </a:p>
          </p:txBody>
        </p:sp>
      </p:grpSp>
      <p:sp>
        <p:nvSpPr>
          <p:cNvPr id="21" name="Frame 20">
            <a:extLst>
              <a:ext uri="{FF2B5EF4-FFF2-40B4-BE49-F238E27FC236}">
                <a16:creationId xmlns:a16="http://schemas.microsoft.com/office/drawing/2014/main" id="{EDF34F18-2450-40D1-A889-C77784A05514}"/>
              </a:ext>
            </a:extLst>
          </p:cNvPr>
          <p:cNvSpPr/>
          <p:nvPr/>
        </p:nvSpPr>
        <p:spPr>
          <a:xfrm rot="5400000" flipV="1">
            <a:off x="12538047" y="7716503"/>
            <a:ext cx="1656078" cy="3753944"/>
          </a:xfrm>
          <a:prstGeom prst="frame">
            <a:avLst>
              <a:gd name="adj1" fmla="val 1894"/>
            </a:avLst>
          </a:prstGeom>
          <a:solidFill>
            <a:srgbClr val="385E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EE7808B-C9FC-42D4-B4CC-EC0F07EC2F49}"/>
              </a:ext>
            </a:extLst>
          </p:cNvPr>
          <p:cNvGrpSpPr/>
          <p:nvPr/>
        </p:nvGrpSpPr>
        <p:grpSpPr>
          <a:xfrm>
            <a:off x="-12050684" y="45451"/>
            <a:ext cx="10260538" cy="7093050"/>
            <a:chOff x="-7348015" y="-117525"/>
            <a:chExt cx="10260538" cy="7093050"/>
          </a:xfrm>
        </p:grpSpPr>
        <p:pic>
          <p:nvPicPr>
            <p:cNvPr id="31" name="Picture 30" descr="A picture containing plant, indoor, green, close&#10;&#10;Description automatically generated">
              <a:extLst>
                <a:ext uri="{FF2B5EF4-FFF2-40B4-BE49-F238E27FC236}">
                  <a16:creationId xmlns:a16="http://schemas.microsoft.com/office/drawing/2014/main" id="{496B9354-AA50-4FC6-B8AC-9142E178E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10" r="257"/>
            <a:stretch>
              <a:fillRect/>
            </a:stretch>
          </p:blipFill>
          <p:spPr>
            <a:xfrm>
              <a:off x="-7348015" y="-21690"/>
              <a:ext cx="10260538" cy="6781910"/>
            </a:xfrm>
            <a:custGeom>
              <a:avLst/>
              <a:gdLst>
                <a:gd name="connsiteX0" fmla="*/ 0 w 10260538"/>
                <a:gd name="connsiteY0" fmla="*/ 0 h 6781910"/>
                <a:gd name="connsiteX1" fmla="*/ 7901925 w 10260538"/>
                <a:gd name="connsiteY1" fmla="*/ 0 h 6781910"/>
                <a:gd name="connsiteX2" fmla="*/ 10260538 w 10260538"/>
                <a:gd name="connsiteY2" fmla="*/ 6781910 h 6781910"/>
                <a:gd name="connsiteX3" fmla="*/ 1342254 w 10260538"/>
                <a:gd name="connsiteY3" fmla="*/ 6781910 h 6781910"/>
                <a:gd name="connsiteX4" fmla="*/ 0 w 10260538"/>
                <a:gd name="connsiteY4" fmla="*/ 2922420 h 6781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60538" h="6781910">
                  <a:moveTo>
                    <a:pt x="0" y="0"/>
                  </a:moveTo>
                  <a:lnTo>
                    <a:pt x="7901925" y="0"/>
                  </a:lnTo>
                  <a:lnTo>
                    <a:pt x="10260538" y="6781910"/>
                  </a:lnTo>
                  <a:lnTo>
                    <a:pt x="1342254" y="6781910"/>
                  </a:lnTo>
                  <a:lnTo>
                    <a:pt x="0" y="2922420"/>
                  </a:lnTo>
                  <a:close/>
                </a:path>
              </a:pathLst>
            </a:custGeom>
          </p:spPr>
        </p:pic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45EE22E-7583-42BF-9C84-EA59050A2CE9}"/>
                </a:ext>
              </a:extLst>
            </p:cNvPr>
            <p:cNvCxnSpPr>
              <a:cxnSpLocks/>
            </p:cNvCxnSpPr>
            <p:nvPr/>
          </p:nvCxnSpPr>
          <p:spPr>
            <a:xfrm>
              <a:off x="-725114" y="-117525"/>
              <a:ext cx="2385075" cy="709305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C108701-F535-451A-920F-4301B8A9D21D}"/>
                </a:ext>
              </a:extLst>
            </p:cNvPr>
            <p:cNvCxnSpPr>
              <a:cxnSpLocks/>
            </p:cNvCxnSpPr>
            <p:nvPr/>
          </p:nvCxnSpPr>
          <p:spPr>
            <a:xfrm>
              <a:off x="-2378823" y="-117525"/>
              <a:ext cx="2385075" cy="709305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8889282-42E9-4EE4-9034-50141849E640}"/>
                </a:ext>
              </a:extLst>
            </p:cNvPr>
            <p:cNvCxnSpPr>
              <a:cxnSpLocks/>
            </p:cNvCxnSpPr>
            <p:nvPr/>
          </p:nvCxnSpPr>
          <p:spPr>
            <a:xfrm>
              <a:off x="-4032532" y="-117525"/>
              <a:ext cx="2385075" cy="709305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47975DC-92EA-4F20-826E-BFC247E88F85}"/>
                </a:ext>
              </a:extLst>
            </p:cNvPr>
            <p:cNvCxnSpPr>
              <a:cxnSpLocks/>
            </p:cNvCxnSpPr>
            <p:nvPr/>
          </p:nvCxnSpPr>
          <p:spPr>
            <a:xfrm>
              <a:off x="-5686241" y="-117525"/>
              <a:ext cx="2385075" cy="709305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14514E3-24D3-4B31-A0DA-57A2E25E9DC7}"/>
                </a:ext>
              </a:extLst>
            </p:cNvPr>
            <p:cNvCxnSpPr>
              <a:cxnSpLocks/>
            </p:cNvCxnSpPr>
            <p:nvPr/>
          </p:nvCxnSpPr>
          <p:spPr>
            <a:xfrm>
              <a:off x="-7339950" y="-117525"/>
              <a:ext cx="2385075" cy="709305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6B43352-FEDE-44B9-BD3A-961466189599}"/>
              </a:ext>
            </a:extLst>
          </p:cNvPr>
          <p:cNvGrpSpPr/>
          <p:nvPr/>
        </p:nvGrpSpPr>
        <p:grpSpPr>
          <a:xfrm>
            <a:off x="-15510841" y="1338795"/>
            <a:ext cx="5481514" cy="4363824"/>
            <a:chOff x="5975515" y="1338795"/>
            <a:chExt cx="5481514" cy="4363824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D178110B-4787-4685-A28C-E821FA6B0A4F}"/>
                </a:ext>
              </a:extLst>
            </p:cNvPr>
            <p:cNvSpPr txBox="1"/>
            <p:nvPr/>
          </p:nvSpPr>
          <p:spPr>
            <a:xfrm>
              <a:off x="5988637" y="1338795"/>
              <a:ext cx="546839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200" spc="600" dirty="0">
                  <a:solidFill>
                    <a:srgbClr val="385E53"/>
                  </a:solidFill>
                  <a:latin typeface="Berlin Sans FB" panose="020E0602020502020306" pitchFamily="34" charset="0"/>
                </a:rPr>
                <a:t>Future developments</a:t>
              </a:r>
              <a:endParaRPr lang="vi-VN" sz="3200" spc="600" dirty="0">
                <a:solidFill>
                  <a:srgbClr val="385E53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0FB51D7-6A30-413E-A072-F90E765210CF}"/>
                </a:ext>
              </a:extLst>
            </p:cNvPr>
            <p:cNvSpPr txBox="1"/>
            <p:nvPr/>
          </p:nvSpPr>
          <p:spPr>
            <a:xfrm>
              <a:off x="6113266" y="2087237"/>
              <a:ext cx="5114872" cy="12890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indent="45720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latin typeface="Times New Roman" panose="02020603050405020304" pitchFamily="18" charset="0"/>
                  <a:ea typeface="Calibri" panose="020F0502020204030204" pitchFamily="34" charset="0"/>
                </a:rPr>
                <a:t>A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dd new features to support the dealing prices between the merchants and the farmers to make sure the price will be satisfied between the two.</a:t>
              </a:r>
              <a:endParaRPr lang="vi-V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4DFC897A-F12E-4304-8E5D-34A67914FF62}"/>
                </a:ext>
              </a:extLst>
            </p:cNvPr>
            <p:cNvSpPr txBox="1"/>
            <p:nvPr/>
          </p:nvSpPr>
          <p:spPr>
            <a:xfrm>
              <a:off x="6018354" y="3426967"/>
              <a:ext cx="5261595" cy="12890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indent="45720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Research for some specific areas that are not modern to have some plans or solution to make it easy and convenient for people at there places.</a:t>
              </a:r>
              <a:endParaRPr lang="vi-V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9969E2D-DE94-4FA7-B0C4-5E9254E528EF}"/>
                </a:ext>
              </a:extLst>
            </p:cNvPr>
            <p:cNvSpPr txBox="1"/>
            <p:nvPr/>
          </p:nvSpPr>
          <p:spPr>
            <a:xfrm>
              <a:off x="5975515" y="4829047"/>
              <a:ext cx="5261595" cy="8735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indent="45720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Add more models for classifying more type of products</a:t>
              </a:r>
              <a:endParaRPr lang="vi-V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A50B9B2F-C732-4D4E-9BA1-8A536E702388}"/>
              </a:ext>
            </a:extLst>
          </p:cNvPr>
          <p:cNvSpPr/>
          <p:nvPr/>
        </p:nvSpPr>
        <p:spPr>
          <a:xfrm rot="10800000">
            <a:off x="3259758" y="-2192576"/>
            <a:ext cx="1710827" cy="1218047"/>
          </a:xfrm>
          <a:prstGeom prst="rect">
            <a:avLst/>
          </a:prstGeom>
          <a:noFill/>
          <a:ln w="571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67F667-9593-45FA-9B8C-D23E2CE805BB}"/>
              </a:ext>
            </a:extLst>
          </p:cNvPr>
          <p:cNvGrpSpPr/>
          <p:nvPr/>
        </p:nvGrpSpPr>
        <p:grpSpPr>
          <a:xfrm>
            <a:off x="-18338990" y="-2836362"/>
            <a:ext cx="18387677" cy="11122577"/>
            <a:chOff x="-15343454" y="-1926106"/>
            <a:chExt cx="18387677" cy="11122577"/>
          </a:xfrm>
        </p:grpSpPr>
        <p:sp>
          <p:nvSpPr>
            <p:cNvPr id="27" name="Parallelogram 26">
              <a:extLst>
                <a:ext uri="{FF2B5EF4-FFF2-40B4-BE49-F238E27FC236}">
                  <a16:creationId xmlns:a16="http://schemas.microsoft.com/office/drawing/2014/main" id="{3424E41F-2307-45C1-9171-4924BB635D8C}"/>
                </a:ext>
              </a:extLst>
            </p:cNvPr>
            <p:cNvSpPr/>
            <p:nvPr/>
          </p:nvSpPr>
          <p:spPr>
            <a:xfrm rot="10800000" flipH="1">
              <a:off x="-7496856" y="-1859458"/>
              <a:ext cx="10541079" cy="11055929"/>
            </a:xfrm>
            <a:prstGeom prst="parallelogram">
              <a:avLst>
                <a:gd name="adj" fmla="val 25122"/>
              </a:avLst>
            </a:prstGeom>
            <a:solidFill>
              <a:srgbClr val="1F34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Parallelogram 27">
              <a:extLst>
                <a:ext uri="{FF2B5EF4-FFF2-40B4-BE49-F238E27FC236}">
                  <a16:creationId xmlns:a16="http://schemas.microsoft.com/office/drawing/2014/main" id="{7D7209DC-5BE1-4EFD-A522-562968E378D0}"/>
                </a:ext>
              </a:extLst>
            </p:cNvPr>
            <p:cNvSpPr/>
            <p:nvPr/>
          </p:nvSpPr>
          <p:spPr>
            <a:xfrm>
              <a:off x="-9642764" y="-1870364"/>
              <a:ext cx="9435033" cy="11055928"/>
            </a:xfrm>
            <a:prstGeom prst="parallelogram">
              <a:avLst>
                <a:gd name="adj" fmla="val 44219"/>
              </a:avLst>
            </a:prstGeom>
            <a:solidFill>
              <a:srgbClr val="385E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7BA1D9C7-9D31-4891-A78E-4834C19F15FF}"/>
                </a:ext>
              </a:extLst>
            </p:cNvPr>
            <p:cNvSpPr/>
            <p:nvPr/>
          </p:nvSpPr>
          <p:spPr>
            <a:xfrm>
              <a:off x="-15343454" y="-1926106"/>
              <a:ext cx="10064871" cy="11055928"/>
            </a:xfrm>
            <a:prstGeom prst="parallelogram">
              <a:avLst>
                <a:gd name="adj" fmla="val 30581"/>
              </a:avLst>
            </a:prstGeom>
            <a:solidFill>
              <a:srgbClr val="7089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847988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49054FBF-B590-4343-9D44-A1B79FE8FF9D}"/>
              </a:ext>
            </a:extLst>
          </p:cNvPr>
          <p:cNvSpPr/>
          <p:nvPr/>
        </p:nvSpPr>
        <p:spPr>
          <a:xfrm>
            <a:off x="17209530" y="-281836"/>
            <a:ext cx="9614409" cy="7734196"/>
          </a:xfrm>
          <a:prstGeom prst="parallelogram">
            <a:avLst>
              <a:gd name="adj" fmla="val 10497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D58C659-B1F1-4636-8D32-064EE3A7621E}"/>
              </a:ext>
            </a:extLst>
          </p:cNvPr>
          <p:cNvGrpSpPr/>
          <p:nvPr/>
        </p:nvGrpSpPr>
        <p:grpSpPr>
          <a:xfrm>
            <a:off x="-4733090" y="45451"/>
            <a:ext cx="10260538" cy="7093050"/>
            <a:chOff x="-7348015" y="-117525"/>
            <a:chExt cx="10260538" cy="7093050"/>
          </a:xfrm>
        </p:grpSpPr>
        <p:pic>
          <p:nvPicPr>
            <p:cNvPr id="29" name="Picture 28" descr="A picture containing plant, indoor, green, close&#10;&#10;Description automatically generated">
              <a:extLst>
                <a:ext uri="{FF2B5EF4-FFF2-40B4-BE49-F238E27FC236}">
                  <a16:creationId xmlns:a16="http://schemas.microsoft.com/office/drawing/2014/main" id="{E96994C7-98C7-49E9-A5A1-38B05FB1DA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10" r="257"/>
            <a:stretch>
              <a:fillRect/>
            </a:stretch>
          </p:blipFill>
          <p:spPr>
            <a:xfrm>
              <a:off x="-7348015" y="-21690"/>
              <a:ext cx="10260538" cy="6781910"/>
            </a:xfrm>
            <a:custGeom>
              <a:avLst/>
              <a:gdLst>
                <a:gd name="connsiteX0" fmla="*/ 0 w 10260538"/>
                <a:gd name="connsiteY0" fmla="*/ 0 h 6781910"/>
                <a:gd name="connsiteX1" fmla="*/ 7901925 w 10260538"/>
                <a:gd name="connsiteY1" fmla="*/ 0 h 6781910"/>
                <a:gd name="connsiteX2" fmla="*/ 10260538 w 10260538"/>
                <a:gd name="connsiteY2" fmla="*/ 6781910 h 6781910"/>
                <a:gd name="connsiteX3" fmla="*/ 1342254 w 10260538"/>
                <a:gd name="connsiteY3" fmla="*/ 6781910 h 6781910"/>
                <a:gd name="connsiteX4" fmla="*/ 0 w 10260538"/>
                <a:gd name="connsiteY4" fmla="*/ 2922420 h 6781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60538" h="6781910">
                  <a:moveTo>
                    <a:pt x="0" y="0"/>
                  </a:moveTo>
                  <a:lnTo>
                    <a:pt x="7901925" y="0"/>
                  </a:lnTo>
                  <a:lnTo>
                    <a:pt x="10260538" y="6781910"/>
                  </a:lnTo>
                  <a:lnTo>
                    <a:pt x="1342254" y="6781910"/>
                  </a:lnTo>
                  <a:lnTo>
                    <a:pt x="0" y="2922420"/>
                  </a:lnTo>
                  <a:close/>
                </a:path>
              </a:pathLst>
            </a:custGeom>
          </p:spPr>
        </p:pic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9AD9FC7-0E9E-4233-9809-CAAEB7C4035B}"/>
                </a:ext>
              </a:extLst>
            </p:cNvPr>
            <p:cNvCxnSpPr>
              <a:cxnSpLocks/>
            </p:cNvCxnSpPr>
            <p:nvPr/>
          </p:nvCxnSpPr>
          <p:spPr>
            <a:xfrm>
              <a:off x="-725114" y="-117525"/>
              <a:ext cx="2385075" cy="709305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BD9329D-5CE2-4B34-83C2-AA19A8B47428}"/>
                </a:ext>
              </a:extLst>
            </p:cNvPr>
            <p:cNvCxnSpPr>
              <a:cxnSpLocks/>
            </p:cNvCxnSpPr>
            <p:nvPr/>
          </p:nvCxnSpPr>
          <p:spPr>
            <a:xfrm>
              <a:off x="-2378823" y="-117525"/>
              <a:ext cx="2385075" cy="709305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D0A9457-4A16-4DD5-90F4-15B81384D4E7}"/>
                </a:ext>
              </a:extLst>
            </p:cNvPr>
            <p:cNvCxnSpPr>
              <a:cxnSpLocks/>
            </p:cNvCxnSpPr>
            <p:nvPr/>
          </p:nvCxnSpPr>
          <p:spPr>
            <a:xfrm>
              <a:off x="-4032532" y="-117525"/>
              <a:ext cx="2385075" cy="709305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B6C758E-FB14-48FB-91B7-A59DB1976777}"/>
                </a:ext>
              </a:extLst>
            </p:cNvPr>
            <p:cNvCxnSpPr>
              <a:cxnSpLocks/>
            </p:cNvCxnSpPr>
            <p:nvPr/>
          </p:nvCxnSpPr>
          <p:spPr>
            <a:xfrm>
              <a:off x="-5686241" y="-117525"/>
              <a:ext cx="2385075" cy="709305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75D35A5-56D6-4E1C-AD3B-8EFF9E6421EF}"/>
                </a:ext>
              </a:extLst>
            </p:cNvPr>
            <p:cNvCxnSpPr>
              <a:cxnSpLocks/>
            </p:cNvCxnSpPr>
            <p:nvPr/>
          </p:nvCxnSpPr>
          <p:spPr>
            <a:xfrm>
              <a:off x="-7339950" y="-117525"/>
              <a:ext cx="2385075" cy="709305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Frame 4">
            <a:extLst>
              <a:ext uri="{FF2B5EF4-FFF2-40B4-BE49-F238E27FC236}">
                <a16:creationId xmlns:a16="http://schemas.microsoft.com/office/drawing/2014/main" id="{751331B9-9B80-44DD-97AC-1D927D9F3852}"/>
              </a:ext>
            </a:extLst>
          </p:cNvPr>
          <p:cNvSpPr/>
          <p:nvPr/>
        </p:nvSpPr>
        <p:spPr>
          <a:xfrm rot="2700000">
            <a:off x="21907963" y="2533005"/>
            <a:ext cx="3203359" cy="3133109"/>
          </a:xfrm>
          <a:prstGeom prst="frame">
            <a:avLst>
              <a:gd name="adj1" fmla="val 2500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C4D2C6-7EDF-4C3C-A8AE-36E9A4562457}"/>
              </a:ext>
            </a:extLst>
          </p:cNvPr>
          <p:cNvSpPr/>
          <p:nvPr/>
        </p:nvSpPr>
        <p:spPr>
          <a:xfrm rot="2671695">
            <a:off x="21889241" y="2945368"/>
            <a:ext cx="3154038" cy="30622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C695D181-B73D-44DD-B241-F972F6A9D7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45" r="19873" b="4437"/>
          <a:stretch/>
        </p:blipFill>
        <p:spPr>
          <a:xfrm>
            <a:off x="22658540" y="3010487"/>
            <a:ext cx="1568408" cy="253687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00C0109-9C85-44A9-97CD-1952529CEDAC}"/>
              </a:ext>
            </a:extLst>
          </p:cNvPr>
          <p:cNvSpPr txBox="1"/>
          <p:nvPr/>
        </p:nvSpPr>
        <p:spPr>
          <a:xfrm>
            <a:off x="5041935" y="293691"/>
            <a:ext cx="736581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pc="600" dirty="0" err="1">
                <a:solidFill>
                  <a:srgbClr val="385E53"/>
                </a:solidFill>
                <a:latin typeface="Berlin Sans FB" panose="020E0602020502020306" pitchFamily="34" charset="0"/>
              </a:rPr>
              <a:t>FarmHome</a:t>
            </a:r>
            <a:endParaRPr lang="en-US" sz="6600" spc="600" dirty="0">
              <a:solidFill>
                <a:srgbClr val="385E53"/>
              </a:solidFill>
              <a:latin typeface="Berlin Sans FB" panose="020E0602020502020306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2FD44E8-8E11-453C-BB8A-35C293BDAA41}"/>
              </a:ext>
            </a:extLst>
          </p:cNvPr>
          <p:cNvGrpSpPr/>
          <p:nvPr/>
        </p:nvGrpSpPr>
        <p:grpSpPr>
          <a:xfrm>
            <a:off x="16532060" y="1640311"/>
            <a:ext cx="6934200" cy="4332356"/>
            <a:chOff x="776152" y="1640311"/>
            <a:chExt cx="6934200" cy="433235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FF85EDA-38B1-4F54-B7C3-5814BEE2E609}"/>
                </a:ext>
              </a:extLst>
            </p:cNvPr>
            <p:cNvSpPr txBox="1"/>
            <p:nvPr/>
          </p:nvSpPr>
          <p:spPr>
            <a:xfrm>
              <a:off x="776152" y="1640311"/>
              <a:ext cx="6629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rgbClr val="385E53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Advantages:</a:t>
              </a:r>
              <a:endParaRPr lang="vi-VN" sz="2000" dirty="0">
                <a:solidFill>
                  <a:srgbClr val="385E53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37BA79-4C52-4BC0-ADDC-9754C0AE6D49}"/>
                </a:ext>
              </a:extLst>
            </p:cNvPr>
            <p:cNvSpPr txBox="1"/>
            <p:nvPr/>
          </p:nvSpPr>
          <p:spPr>
            <a:xfrm>
              <a:off x="776152" y="3637588"/>
              <a:ext cx="6629400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000" dirty="0">
                  <a:solidFill>
                    <a:srgbClr val="385E53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Disadvantage:</a:t>
              </a:r>
              <a:endParaRPr lang="vi-VN" sz="2000" dirty="0">
                <a:solidFill>
                  <a:srgbClr val="385E53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3B9F09-BDF5-48A8-9B43-87D5BCEFE4E3}"/>
                </a:ext>
              </a:extLst>
            </p:cNvPr>
            <p:cNvSpPr txBox="1"/>
            <p:nvPr/>
          </p:nvSpPr>
          <p:spPr>
            <a:xfrm>
              <a:off x="1080952" y="2094379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Fully handled ordering process, ensuring fairness for farmers</a:t>
              </a:r>
              <a:endParaRPr lang="vi-VN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FC48D8F-3EF8-4716-B206-A55A83D34E7B}"/>
                </a:ext>
              </a:extLst>
            </p:cNvPr>
            <p:cNvSpPr txBox="1"/>
            <p:nvPr/>
          </p:nvSpPr>
          <p:spPr>
            <a:xfrm>
              <a:off x="1080952" y="2490517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The user interface is guided enthusiastically by the instructors</a:t>
              </a:r>
              <a:endParaRPr lang="vi-VN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329581-1FB5-46D2-A551-E600B7CA76D8}"/>
                </a:ext>
              </a:extLst>
            </p:cNvPr>
            <p:cNvSpPr txBox="1"/>
            <p:nvPr/>
          </p:nvSpPr>
          <p:spPr>
            <a:xfrm>
              <a:off x="1080952" y="2883478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Database, applications are uploaded on the internet</a:t>
              </a:r>
              <a:endParaRPr lang="vi-VN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BC0624B-20CA-480F-9AE2-1E1CDDEEDB28}"/>
                </a:ext>
              </a:extLst>
            </p:cNvPr>
            <p:cNvSpPr txBox="1"/>
            <p:nvPr/>
          </p:nvSpPr>
          <p:spPr>
            <a:xfrm>
              <a:off x="1080952" y="3222644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Intergrate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 a detection model that can be used for classifying</a:t>
              </a:r>
              <a:endParaRPr lang="vi-VN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9EA5E8-974C-44DB-93D7-F954DAE86CB6}"/>
                </a:ext>
              </a:extLst>
            </p:cNvPr>
            <p:cNvSpPr txBox="1"/>
            <p:nvPr/>
          </p:nvSpPr>
          <p:spPr>
            <a:xfrm>
              <a:off x="1080952" y="4053144"/>
              <a:ext cx="66294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Some of the feature are still not completed.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8F36905-392B-494F-AF4F-B3C05BF5C266}"/>
                </a:ext>
              </a:extLst>
            </p:cNvPr>
            <p:cNvSpPr txBox="1"/>
            <p:nvPr/>
          </p:nvSpPr>
          <p:spPr>
            <a:xfrm>
              <a:off x="1079864" y="4403006"/>
              <a:ext cx="5016136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The Machine learning model is used only for classify several </a:t>
              </a:r>
              <a:r>
                <a:rPr lang="en-US" sz="1800" dirty="0" err="1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agriculturals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, some new products can be misclassified.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F510383-8EFC-4FF8-83D1-AC07CDC113B5}"/>
                </a:ext>
              </a:extLst>
            </p:cNvPr>
            <p:cNvSpPr txBox="1"/>
            <p:nvPr/>
          </p:nvSpPr>
          <p:spPr>
            <a:xfrm>
              <a:off x="1122703" y="5326336"/>
              <a:ext cx="501613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ea typeface="Calibri" panose="020F0502020204030204" pitchFamily="34" charset="0"/>
                </a:rPr>
                <a:t>For some specific area, this app will not really being applied for the actual situation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F89B9DA-773B-489A-9F3A-DFCC1C23796A}"/>
              </a:ext>
            </a:extLst>
          </p:cNvPr>
          <p:cNvGrpSpPr/>
          <p:nvPr/>
        </p:nvGrpSpPr>
        <p:grpSpPr>
          <a:xfrm>
            <a:off x="23161460" y="-2836362"/>
            <a:ext cx="18387677" cy="11122577"/>
            <a:chOff x="-15343454" y="-1926106"/>
            <a:chExt cx="18387677" cy="11122577"/>
          </a:xfrm>
        </p:grpSpPr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9040A491-82F1-4661-8B32-93914B529839}"/>
                </a:ext>
              </a:extLst>
            </p:cNvPr>
            <p:cNvSpPr/>
            <p:nvPr/>
          </p:nvSpPr>
          <p:spPr>
            <a:xfrm rot="10800000" flipH="1">
              <a:off x="-7496856" y="-1859458"/>
              <a:ext cx="10541079" cy="11055929"/>
            </a:xfrm>
            <a:prstGeom prst="parallelogram">
              <a:avLst>
                <a:gd name="adj" fmla="val 25122"/>
              </a:avLst>
            </a:prstGeom>
            <a:solidFill>
              <a:srgbClr val="1F342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Parallelogram 25">
              <a:extLst>
                <a:ext uri="{FF2B5EF4-FFF2-40B4-BE49-F238E27FC236}">
                  <a16:creationId xmlns:a16="http://schemas.microsoft.com/office/drawing/2014/main" id="{0D2F5B2F-A00C-4853-A235-B233C09F24C2}"/>
                </a:ext>
              </a:extLst>
            </p:cNvPr>
            <p:cNvSpPr/>
            <p:nvPr/>
          </p:nvSpPr>
          <p:spPr>
            <a:xfrm>
              <a:off x="-9642764" y="-1870364"/>
              <a:ext cx="9435033" cy="11055928"/>
            </a:xfrm>
            <a:prstGeom prst="parallelogram">
              <a:avLst>
                <a:gd name="adj" fmla="val 44219"/>
              </a:avLst>
            </a:prstGeom>
            <a:solidFill>
              <a:srgbClr val="385E5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Parallelogram 26">
              <a:extLst>
                <a:ext uri="{FF2B5EF4-FFF2-40B4-BE49-F238E27FC236}">
                  <a16:creationId xmlns:a16="http://schemas.microsoft.com/office/drawing/2014/main" id="{5A02E39D-38ED-4CD7-AD1E-B866A9432B20}"/>
                </a:ext>
              </a:extLst>
            </p:cNvPr>
            <p:cNvSpPr/>
            <p:nvPr/>
          </p:nvSpPr>
          <p:spPr>
            <a:xfrm>
              <a:off x="-15343454" y="-1926106"/>
              <a:ext cx="10064871" cy="11055928"/>
            </a:xfrm>
            <a:prstGeom prst="parallelogram">
              <a:avLst>
                <a:gd name="adj" fmla="val 30581"/>
              </a:avLst>
            </a:prstGeom>
            <a:solidFill>
              <a:srgbClr val="7089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78232A7-49DA-43B0-B7D5-C0F34ADCB7FB}"/>
              </a:ext>
            </a:extLst>
          </p:cNvPr>
          <p:cNvGrpSpPr/>
          <p:nvPr/>
        </p:nvGrpSpPr>
        <p:grpSpPr>
          <a:xfrm>
            <a:off x="5975515" y="1338795"/>
            <a:ext cx="5481514" cy="4363824"/>
            <a:chOff x="5975515" y="1338795"/>
            <a:chExt cx="5481514" cy="4363824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3F6BED8-15B3-4FE7-94FA-728A4F750EC7}"/>
                </a:ext>
              </a:extLst>
            </p:cNvPr>
            <p:cNvSpPr txBox="1"/>
            <p:nvPr/>
          </p:nvSpPr>
          <p:spPr>
            <a:xfrm>
              <a:off x="5988637" y="1338795"/>
              <a:ext cx="546839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200" spc="600" dirty="0">
                  <a:solidFill>
                    <a:srgbClr val="385E53"/>
                  </a:solidFill>
                  <a:latin typeface="Berlin Sans FB" panose="020E0602020502020306" pitchFamily="34" charset="0"/>
                </a:rPr>
                <a:t>Future developments</a:t>
              </a:r>
              <a:endParaRPr lang="vi-VN" sz="3200" spc="600" dirty="0">
                <a:solidFill>
                  <a:srgbClr val="385E53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8C8D539-F008-4A4A-A6B4-58CF23B409D4}"/>
                </a:ext>
              </a:extLst>
            </p:cNvPr>
            <p:cNvSpPr txBox="1"/>
            <p:nvPr/>
          </p:nvSpPr>
          <p:spPr>
            <a:xfrm>
              <a:off x="6113266" y="2087237"/>
              <a:ext cx="5114872" cy="12890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indent="45720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latin typeface="Times New Roman" panose="02020603050405020304" pitchFamily="18" charset="0"/>
                  <a:ea typeface="Calibri" panose="020F0502020204030204" pitchFamily="34" charset="0"/>
                </a:rPr>
                <a:t>A</a:t>
              </a: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dd new features to support the dealing prices between the merchants and the farmers to make sure the price will be satisfied between the two.</a:t>
              </a:r>
              <a:endParaRPr lang="vi-V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80312FE-9B7E-4F5A-B7EA-3EFFA80D43D7}"/>
                </a:ext>
              </a:extLst>
            </p:cNvPr>
            <p:cNvSpPr txBox="1"/>
            <p:nvPr/>
          </p:nvSpPr>
          <p:spPr>
            <a:xfrm>
              <a:off x="6018354" y="3426967"/>
              <a:ext cx="5261595" cy="12890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indent="45720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Research for some specific areas that are not modern to have some plans or solution to make it easy and convenient for people at there places.</a:t>
              </a:r>
              <a:endParaRPr lang="vi-V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339EB74-C0E1-4A5A-96CB-52E842D35D93}"/>
                </a:ext>
              </a:extLst>
            </p:cNvPr>
            <p:cNvSpPr txBox="1"/>
            <p:nvPr/>
          </p:nvSpPr>
          <p:spPr>
            <a:xfrm>
              <a:off x="5975515" y="4829047"/>
              <a:ext cx="5261595" cy="87357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indent="457200" algn="just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8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</a:rPr>
                <a:t>Add more models for classifying more type of products</a:t>
              </a:r>
              <a:endParaRPr lang="vi-VN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0690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652</Words>
  <Application>Microsoft Office PowerPoint</Application>
  <PresentationFormat>Widescreen</PresentationFormat>
  <Paragraphs>139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Abadi Extra Light</vt:lpstr>
      <vt:lpstr>Arial</vt:lpstr>
      <vt:lpstr>Berlin Sans FB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84908</dc:creator>
  <cp:lastModifiedBy>84908</cp:lastModifiedBy>
  <cp:revision>1</cp:revision>
  <dcterms:created xsi:type="dcterms:W3CDTF">2023-01-02T16:45:43Z</dcterms:created>
  <dcterms:modified xsi:type="dcterms:W3CDTF">2023-01-02T18:05:45Z</dcterms:modified>
</cp:coreProperties>
</file>

<file path=docProps/thumbnail.jpeg>
</file>